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Lst>
  <p:notesMasterIdLst>
    <p:notesMasterId r:id="rId51"/>
  </p:notesMasterIdLst>
  <p:sldIdLst>
    <p:sldId id="256" r:id="rId4"/>
    <p:sldId id="274" r:id="rId5"/>
    <p:sldId id="322" r:id="rId6"/>
    <p:sldId id="277" r:id="rId7"/>
    <p:sldId id="278" r:id="rId8"/>
    <p:sldId id="279" r:id="rId9"/>
    <p:sldId id="280" r:id="rId10"/>
    <p:sldId id="281" r:id="rId11"/>
    <p:sldId id="282" r:id="rId12"/>
    <p:sldId id="283" r:id="rId13"/>
    <p:sldId id="284" r:id="rId14"/>
    <p:sldId id="285" r:id="rId15"/>
    <p:sldId id="298" r:id="rId16"/>
    <p:sldId id="345" r:id="rId17"/>
    <p:sldId id="344" r:id="rId18"/>
    <p:sldId id="300" r:id="rId19"/>
    <p:sldId id="346" r:id="rId20"/>
    <p:sldId id="303" r:id="rId21"/>
    <p:sldId id="306" r:id="rId22"/>
    <p:sldId id="305" r:id="rId23"/>
    <p:sldId id="307" r:id="rId24"/>
    <p:sldId id="309" r:id="rId25"/>
    <p:sldId id="315" r:id="rId26"/>
    <p:sldId id="310" r:id="rId27"/>
    <p:sldId id="312" r:id="rId28"/>
    <p:sldId id="335" r:id="rId29"/>
    <p:sldId id="332" r:id="rId30"/>
    <p:sldId id="331" r:id="rId31"/>
    <p:sldId id="333" r:id="rId32"/>
    <p:sldId id="334" r:id="rId33"/>
    <p:sldId id="340" r:id="rId34"/>
    <p:sldId id="341" r:id="rId35"/>
    <p:sldId id="338" r:id="rId36"/>
    <p:sldId id="259" r:id="rId37"/>
    <p:sldId id="326" r:id="rId38"/>
    <p:sldId id="339" r:id="rId39"/>
    <p:sldId id="330" r:id="rId40"/>
    <p:sldId id="327" r:id="rId41"/>
    <p:sldId id="328" r:id="rId42"/>
    <p:sldId id="329" r:id="rId43"/>
    <p:sldId id="336" r:id="rId44"/>
    <p:sldId id="260" r:id="rId45"/>
    <p:sldId id="261" r:id="rId46"/>
    <p:sldId id="262" r:id="rId47"/>
    <p:sldId id="263" r:id="rId48"/>
    <p:sldId id="337" r:id="rId49"/>
    <p:sldId id="273"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Carme" panose="020B060402020202020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DE3500"/>
    <a:srgbClr val="CC3300"/>
    <a:srgbClr val="47BD5D"/>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F09B2B-1427-4A13-8376-F82162718C08}" v="2" dt="2017-12-11T15:25:46.957"/>
    <p1510:client id="{ACC7226F-3C78-454D-9BB1-8FF604B0EFDE}" v="3729" dt="2017-12-11T08:49:54.122"/>
    <p1510:client id="{F72E43F6-38CD-465A-8EF6-7B2B22786A76}" v="2822" dt="2017-12-11T15:57:10.006"/>
    <p1510:client id="{3CEE3F91-BB09-429F-8077-C3C786037CA2}" v="135" dt="2017-12-11T15:58:28.864"/>
  </p1510:revLst>
</p1510:revInfo>
</file>

<file path=ppt/tableStyles.xml><?xml version="1.0" encoding="utf-8"?>
<a:tblStyleLst xmlns:a="http://schemas.openxmlformats.org/drawingml/2006/main" def="{8FD9EE51-15E3-4F53-8C95-D321303B2477}">
  <a:tblStyle styleId="{8FD9EE51-15E3-4F53-8C95-D321303B2477}"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C5DCFE-C173-411A-8A9E-6A74C2BEA03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spcAft>
                <a:spcPts val="0"/>
              </a:spcAft>
              <a:buClr>
                <a:schemeClr val="dk1"/>
              </a:buClr>
              <a:buSzPct val="100000"/>
              <a:buFont typeface="Arial"/>
              <a:buNone/>
            </a:pPr>
            <a:r>
              <a:rPr lang="en" sz="1100" b="0" i="0" u="none" strike="noStrike" cap="none">
                <a:solidFill>
                  <a:schemeClr val="dk1"/>
                </a:solidFill>
                <a:latin typeface="Arial"/>
                <a:ea typeface="Arial"/>
                <a:cs typeface="Arial"/>
                <a:sym typeface="Arial"/>
              </a:rPr>
              <a:t>Good afternoon!</a:t>
            </a:r>
          </a:p>
          <a:p>
            <a:pPr marL="0" marR="0" lvl="0" indent="-69850" algn="l" rtl="0">
              <a:spcBef>
                <a:spcPts val="0"/>
              </a:spcBef>
              <a:spcAft>
                <a:spcPts val="0"/>
              </a:spcAft>
              <a:buClr>
                <a:schemeClr val="dk1"/>
              </a:buClr>
              <a:buSzPct val="100000"/>
              <a:buFont typeface="Arial"/>
              <a:buNone/>
            </a:pPr>
            <a:r>
              <a:rPr lang="en" sz="1100" b="0" i="0" u="none" strike="noStrike" cap="none">
                <a:solidFill>
                  <a:schemeClr val="dk1"/>
                </a:solidFill>
                <a:latin typeface="Arial"/>
                <a:ea typeface="Arial"/>
                <a:cs typeface="Arial"/>
                <a:sym typeface="Arial"/>
              </a:rPr>
              <a:t>We are Team A...But you can call us the A-Team</a:t>
            </a:r>
          </a:p>
          <a:p>
            <a:pPr marL="0" marR="0" lvl="0" indent="-69850" algn="l" rtl="0">
              <a:spcBef>
                <a:spcPts val="0"/>
              </a:spcBef>
              <a:spcAft>
                <a:spcPts val="0"/>
              </a:spcAft>
              <a:buClr>
                <a:schemeClr val="dk1"/>
              </a:buClr>
              <a:buSzPct val="100000"/>
              <a:buFont typeface="Arial"/>
              <a:buNone/>
            </a:pPr>
            <a:r>
              <a:rPr lang="en" sz="1100" b="0" i="0" u="none" strike="noStrike" cap="none">
                <a:solidFill>
                  <a:schemeClr val="dk1"/>
                </a:solidFill>
                <a:latin typeface="Arial"/>
                <a:ea typeface="Arial"/>
                <a:cs typeface="Arial"/>
                <a:sym typeface="Arial"/>
              </a:rPr>
              <a:t>Our team members are David Evans, Adam Driscoll, Henry Chen, Josh Bennett, and myself, Joe Phaneuf</a:t>
            </a:r>
          </a:p>
          <a:p>
            <a:pPr marL="0" marR="0" lvl="0" indent="-69850" algn="l" rtl="0">
              <a:spcBef>
                <a:spcPts val="0"/>
              </a:spcBef>
              <a:spcAft>
                <a:spcPts val="0"/>
              </a:spcAft>
              <a:buClr>
                <a:schemeClr val="dk1"/>
              </a:buClr>
              <a:buSzPct val="100000"/>
              <a:buFont typeface="Arial"/>
              <a:buNone/>
            </a:pPr>
            <a:r>
              <a:rPr lang="en" sz="1100" b="0" i="0" u="none" strike="noStrike" cap="none">
                <a:solidFill>
                  <a:schemeClr val="dk1"/>
                </a:solidFill>
                <a:latin typeface="Arial"/>
                <a:ea typeface="Arial"/>
                <a:cs typeface="Arial"/>
                <a:sym typeface="Arial"/>
              </a:rPr>
              <a:t>Our gracious and steadfast sponsor is Discovery Robotics</a:t>
            </a:r>
          </a:p>
          <a:p>
            <a:pPr marL="0" marR="0" lvl="0" indent="-69850" algn="l" rtl="0">
              <a:spcBef>
                <a:spcPts val="0"/>
              </a:spcBef>
              <a:spcAft>
                <a:spcPts val="0"/>
              </a:spcAft>
              <a:buClr>
                <a:schemeClr val="dk1"/>
              </a:buClr>
              <a:buSzPct val="100000"/>
              <a:buFont typeface="Arial"/>
              <a:buNone/>
            </a:pPr>
            <a:r>
              <a:rPr lang="en" sz="1100" b="0" i="0" u="none" strike="noStrike" cap="none">
                <a:solidFill>
                  <a:schemeClr val="dk1"/>
                </a:solidFill>
                <a:latin typeface="Arial"/>
                <a:ea typeface="Arial"/>
                <a:cs typeface="Arial"/>
                <a:sym typeface="Arial"/>
              </a:rPr>
              <a:t>Today we're going to introduce you to the future of autonomous grounds maintenance....</a:t>
            </a:r>
          </a:p>
          <a:p>
            <a:pPr marL="0" marR="0" lvl="0" indent="-69850" algn="l" rtl="0">
              <a:spcBef>
                <a:spcPts val="0"/>
              </a:spcBef>
              <a:spcAft>
                <a:spcPts val="0"/>
              </a:spcAft>
              <a:buClr>
                <a:schemeClr val="dk1"/>
              </a:buClr>
              <a:buSzPct val="100000"/>
              <a:buFont typeface="Arial"/>
              <a:buNone/>
            </a:pPr>
            <a:r>
              <a:rPr lang="en" sz="1100" b="0" i="0" u="none" strike="noStrike" cap="none">
                <a:solidFill>
                  <a:schemeClr val="dk1"/>
                </a:solidFill>
                <a:latin typeface="Arial"/>
                <a:ea typeface="Arial"/>
                <a:cs typeface="Arial"/>
                <a:sym typeface="Arial"/>
              </a:rPr>
              <a:t>This. Is. GroundsBot!</a:t>
            </a:r>
          </a:p>
          <a:p>
            <a:pPr marL="0" marR="0" lvl="0" indent="-69850" algn="l" rtl="0">
              <a:spcBef>
                <a:spcPts val="0"/>
              </a:spcBef>
              <a:spcAft>
                <a:spcPts val="0"/>
              </a:spcAft>
              <a:buClr>
                <a:schemeClr val="dk1"/>
              </a:buClr>
              <a:buSzPct val="100000"/>
              <a:buFont typeface="Arial"/>
              <a:buNone/>
            </a:pPr>
            <a:endParaRPr sz="1100" b="0" i="0" u="none" strike="noStrike" cap="none">
              <a:solidFill>
                <a:schemeClr val="dk1"/>
              </a:solidFill>
              <a:latin typeface="Arial"/>
              <a:ea typeface="Arial"/>
              <a:cs typeface="Arial"/>
              <a:sym typeface="Arial"/>
            </a:endParaRPr>
          </a:p>
          <a:p>
            <a:pPr marL="0" marR="0" lvl="0" indent="-69850" algn="l" rtl="0">
              <a:spcBef>
                <a:spcPts val="0"/>
              </a:spcBef>
              <a:spcAft>
                <a:spcPts val="0"/>
              </a:spcAft>
              <a:buClr>
                <a:schemeClr val="dk1"/>
              </a:buClr>
              <a:buSzPct val="100000"/>
              <a:buFont typeface="Arial"/>
              <a:buNone/>
            </a:pPr>
            <a:endParaRPr sz="1100" b="0" i="0" u="none" strike="noStrike" cap="none">
              <a:solidFill>
                <a:schemeClr val="dk1"/>
              </a:solidFill>
              <a:latin typeface="Arial"/>
              <a:ea typeface="Arial"/>
              <a:cs typeface="Arial"/>
              <a:sym typeface="Arial"/>
            </a:endParaRPr>
          </a:p>
          <a:p>
            <a:pPr marL="0" marR="0" lvl="0" indent="-6985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dirty="0"/>
              <a:t>3 </a:t>
            </a:r>
            <a:r>
              <a:rPr lang="en-US" dirty="0"/>
              <a:t>main parts</a:t>
            </a:r>
          </a:p>
          <a:p>
            <a:pPr lvl="0" rtl="0">
              <a:spcBef>
                <a:spcPts val="0"/>
              </a:spcBef>
              <a:buNone/>
            </a:pPr>
            <a:r>
              <a:rPr lang="en-US" dirty="0"/>
              <a:t>Accept user intent</a:t>
            </a:r>
          </a:p>
          <a:p>
            <a:pPr lvl="0" rtl="0">
              <a:spcBef>
                <a:spcPts val="0"/>
              </a:spcBef>
              <a:buNone/>
            </a:pPr>
            <a:r>
              <a:rPr lang="en-US" dirty="0"/>
              <a:t>Determine strategy </a:t>
            </a:r>
          </a:p>
          <a:p>
            <a:pPr lvl="0" rtl="0">
              <a:spcBef>
                <a:spcPts val="0"/>
              </a:spcBef>
              <a:buNone/>
            </a:pPr>
            <a:r>
              <a:rPr lang="en-US" dirty="0"/>
              <a:t>Execute strategy</a:t>
            </a:r>
            <a:endParaRPr lang="en" dirty="0"/>
          </a:p>
        </p:txBody>
      </p:sp>
    </p:spTree>
    <p:extLst>
      <p:ext uri="{BB962C8B-B14F-4D97-AF65-F5344CB8AC3E}">
        <p14:creationId xmlns:p14="http://schemas.microsoft.com/office/powerpoint/2010/main" val="991796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Adding technology </a:t>
            </a:r>
          </a:p>
          <a:p>
            <a:pPr lvl="0">
              <a:spcBef>
                <a:spcPts val="0"/>
              </a:spcBef>
              <a:buNone/>
            </a:pPr>
            <a:endParaRPr lang="en-US" dirty="0"/>
          </a:p>
          <a:p>
            <a:pPr lvl="0">
              <a:spcBef>
                <a:spcPts val="0"/>
              </a:spcBef>
              <a:buNone/>
            </a:pPr>
            <a:r>
              <a:rPr lang="en-US" dirty="0"/>
              <a:t>GPS RTK</a:t>
            </a:r>
            <a:br>
              <a:rPr lang="en-US" dirty="0"/>
            </a:br>
            <a:endParaRPr lang="en-US" dirty="0"/>
          </a:p>
          <a:p>
            <a:pPr lvl="0">
              <a:spcBef>
                <a:spcPts val="0"/>
              </a:spcBef>
              <a:buNone/>
            </a:pPr>
            <a:r>
              <a:rPr lang="en-US" dirty="0"/>
              <a:t>Google Earth UI </a:t>
            </a:r>
          </a:p>
          <a:p>
            <a:pPr lvl="0">
              <a:spcBef>
                <a:spcPts val="0"/>
              </a:spcBef>
              <a:buNone/>
            </a:pPr>
            <a:endParaRPr lang="en-US"/>
          </a:p>
          <a:p>
            <a:pPr lvl="0">
              <a:spcBef>
                <a:spcPts val="0"/>
              </a:spcBef>
              <a:buNone/>
            </a:pPr>
            <a:r>
              <a:rPr lang="en-US" dirty="0"/>
              <a:t>Neural net for </a:t>
            </a:r>
            <a:r>
              <a:rPr lang="en-US" dirty="0" err="1"/>
              <a:t>robostats</a:t>
            </a:r>
            <a:r>
              <a:rPr lang="en-US" dirty="0"/>
              <a:t>			stereo 	</a:t>
            </a:r>
            <a:r>
              <a:rPr lang="en-US"/>
              <a:t>	arbiter takes in </a:t>
            </a:r>
            <a:r>
              <a:rPr lang="en-US" dirty="0"/>
              <a:t>strategy and </a:t>
            </a:r>
            <a:r>
              <a:rPr lang="en-US"/>
              <a:t>current status</a:t>
            </a:r>
            <a:endParaRPr lang="en-US" dirty="0"/>
          </a:p>
          <a:p>
            <a:pPr lvl="0">
              <a:spcBef>
                <a:spcPts val="0"/>
              </a:spcBef>
              <a:buNone/>
            </a:pPr>
            <a:endParaRPr lang="en-US" dirty="0"/>
          </a:p>
          <a:p>
            <a:pPr lvl="0">
              <a:spcBef>
                <a:spcPts val="0"/>
              </a:spcBef>
              <a:buNone/>
            </a:pPr>
            <a:endParaRPr lang="en"/>
          </a:p>
        </p:txBody>
      </p:sp>
    </p:spTree>
    <p:extLst>
      <p:ext uri="{BB962C8B-B14F-4D97-AF65-F5344CB8AC3E}">
        <p14:creationId xmlns:p14="http://schemas.microsoft.com/office/powerpoint/2010/main" val="254370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Josh</a:t>
            </a:r>
          </a:p>
        </p:txBody>
      </p:sp>
    </p:spTree>
    <p:extLst>
      <p:ext uri="{BB962C8B-B14F-4D97-AF65-F5344CB8AC3E}">
        <p14:creationId xmlns:p14="http://schemas.microsoft.com/office/powerpoint/2010/main" val="4205626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Josh</a:t>
            </a:r>
          </a:p>
        </p:txBody>
      </p:sp>
    </p:spTree>
    <p:extLst>
      <p:ext uri="{BB962C8B-B14F-4D97-AF65-F5344CB8AC3E}">
        <p14:creationId xmlns:p14="http://schemas.microsoft.com/office/powerpoint/2010/main" val="1247175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Adam</a:t>
            </a:r>
          </a:p>
          <a:p>
            <a:pPr marL="171450" lvl="0" indent="-171450">
              <a:spcBef>
                <a:spcPts val="0"/>
              </a:spcBef>
            </a:pPr>
            <a:r>
              <a:rPr lang="en" dirty="0"/>
              <a:t>Removed height requirem</a:t>
            </a:r>
            <a:r>
              <a:rPr lang="en-US" dirty="0" err="1"/>
              <a:t>ent</a:t>
            </a:r>
            <a:endParaRPr lang="en-US" dirty="0"/>
          </a:p>
          <a:p>
            <a:pPr marL="171450" lvl="0" indent="-171450">
              <a:spcBef>
                <a:spcPts val="0"/>
              </a:spcBef>
            </a:pPr>
            <a:r>
              <a:rPr lang="en-US" dirty="0"/>
              <a:t>Substantially reduced coverage area</a:t>
            </a:r>
          </a:p>
          <a:p>
            <a:pPr marL="171450" lvl="0" indent="-171450">
              <a:spcBef>
                <a:spcPts val="0"/>
              </a:spcBef>
            </a:pPr>
            <a:r>
              <a:rPr lang="en-US" dirty="0"/>
              <a:t>Specified object detection rate and static vs dynamic</a:t>
            </a:r>
          </a:p>
          <a:p>
            <a:pPr marL="171450" lvl="0" indent="-171450">
              <a:spcBef>
                <a:spcPts val="0"/>
              </a:spcBef>
            </a:pPr>
            <a:r>
              <a:rPr lang="en-US" dirty="0"/>
              <a:t>Removed feedback</a:t>
            </a:r>
          </a:p>
          <a:p>
            <a:pPr marL="171450" lvl="0" indent="-171450">
              <a:spcBef>
                <a:spcPts val="0"/>
              </a:spcBef>
            </a:pPr>
            <a:r>
              <a:rPr lang="en-US" dirty="0"/>
              <a:t>M.P.4 – A complicated way of saying we’re going to zig-zag efficiently. If you think about the task of lawn mowing, you want some overlap to ensure you’re not missing any spots. But too much overlap and you’re being inefficient. So these numbers are trying to ensure we don’t miss anything but are still being efficient.</a:t>
            </a:r>
            <a:endParaRPr lang="en" dirty="0"/>
          </a:p>
        </p:txBody>
      </p:sp>
    </p:spTree>
    <p:extLst>
      <p:ext uri="{BB962C8B-B14F-4D97-AF65-F5344CB8AC3E}">
        <p14:creationId xmlns:p14="http://schemas.microsoft.com/office/powerpoint/2010/main" val="1651738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Josh</a:t>
            </a:r>
          </a:p>
        </p:txBody>
      </p:sp>
    </p:spTree>
    <p:extLst>
      <p:ext uri="{BB962C8B-B14F-4D97-AF65-F5344CB8AC3E}">
        <p14:creationId xmlns:p14="http://schemas.microsoft.com/office/powerpoint/2010/main" val="2674536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Josh</a:t>
            </a:r>
          </a:p>
        </p:txBody>
      </p:sp>
    </p:spTree>
    <p:extLst>
      <p:ext uri="{BB962C8B-B14F-4D97-AF65-F5344CB8AC3E}">
        <p14:creationId xmlns:p14="http://schemas.microsoft.com/office/powerpoint/2010/main" val="701619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Josh</a:t>
            </a:r>
          </a:p>
        </p:txBody>
      </p:sp>
    </p:spTree>
    <p:extLst>
      <p:ext uri="{BB962C8B-B14F-4D97-AF65-F5344CB8AC3E}">
        <p14:creationId xmlns:p14="http://schemas.microsoft.com/office/powerpoint/2010/main" val="227406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Josh</a:t>
            </a:r>
          </a:p>
        </p:txBody>
      </p:sp>
    </p:spTree>
    <p:extLst>
      <p:ext uri="{BB962C8B-B14F-4D97-AF65-F5344CB8AC3E}">
        <p14:creationId xmlns:p14="http://schemas.microsoft.com/office/powerpoint/2010/main" val="1238528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Josh</a:t>
            </a:r>
          </a:p>
        </p:txBody>
      </p:sp>
    </p:spTree>
    <p:extLst>
      <p:ext uri="{BB962C8B-B14F-4D97-AF65-F5344CB8AC3E}">
        <p14:creationId xmlns:p14="http://schemas.microsoft.com/office/powerpoint/2010/main" val="2471613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https://i2.wp.com/www.skydefproductions.com/wp-content/uploads/2014/09/7412-CS_Aerial071mw.jpg?fit=3560%2C2848</a:t>
            </a:r>
            <a:endParaRPr dirty="0"/>
          </a:p>
        </p:txBody>
      </p:sp>
    </p:spTree>
    <p:extLst>
      <p:ext uri="{BB962C8B-B14F-4D97-AF65-F5344CB8AC3E}">
        <p14:creationId xmlns:p14="http://schemas.microsoft.com/office/powerpoint/2010/main" val="3098028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Adam</a:t>
            </a:r>
          </a:p>
          <a:p>
            <a:pPr lvl="0">
              <a:spcBef>
                <a:spcPts val="0"/>
              </a:spcBef>
              <a:buNone/>
            </a:pPr>
            <a:r>
              <a:rPr lang="en-US" dirty="0"/>
              <a:t>Moving on to our autonomy subsystems - Obviously </a:t>
            </a:r>
            <a:r>
              <a:rPr lang="en-US" dirty="0" err="1"/>
              <a:t>GroundsBot</a:t>
            </a:r>
            <a:r>
              <a:rPr lang="en-US" dirty="0"/>
              <a:t> will need to know where it is in the world so it will need a localization subsystem that can provide an accurate pose estimate</a:t>
            </a:r>
            <a:endParaRPr lang="en" dirty="0"/>
          </a:p>
        </p:txBody>
      </p:sp>
    </p:spTree>
    <p:extLst>
      <p:ext uri="{BB962C8B-B14F-4D97-AF65-F5344CB8AC3E}">
        <p14:creationId xmlns:p14="http://schemas.microsoft.com/office/powerpoint/2010/main" val="2906705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Adam</a:t>
            </a:r>
          </a:p>
          <a:p>
            <a:pPr lvl="0">
              <a:spcBef>
                <a:spcPts val="0"/>
              </a:spcBef>
              <a:buNone/>
            </a:pPr>
            <a:r>
              <a:rPr lang="en-US" dirty="0"/>
              <a:t>This is the current status the localization subsystem. We’re still in the acquisition phase. We have our encoders and RTK radios but are still waiting on the actual RTK. Once we get that we’ll begin working on our sensor fusion algorithm</a:t>
            </a:r>
            <a:endParaRPr lang="en" dirty="0"/>
          </a:p>
        </p:txBody>
      </p:sp>
    </p:spTree>
    <p:extLst>
      <p:ext uri="{BB962C8B-B14F-4D97-AF65-F5344CB8AC3E}">
        <p14:creationId xmlns:p14="http://schemas.microsoft.com/office/powerpoint/2010/main" val="2457186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Adam</a:t>
            </a:r>
          </a:p>
          <a:p>
            <a:pPr lvl="0">
              <a:spcBef>
                <a:spcPts val="0"/>
              </a:spcBef>
              <a:buNone/>
            </a:pPr>
            <a:r>
              <a:rPr lang="en-US" dirty="0"/>
              <a:t>Haven’t made any notable progress here yet. Working on getting the motors running. Future plans are to develop our planning algorithms and then make sure those are converted to valid motor commands to move </a:t>
            </a:r>
            <a:r>
              <a:rPr lang="en-US" dirty="0" err="1"/>
              <a:t>GroundsBot</a:t>
            </a:r>
            <a:r>
              <a:rPr lang="en-US" dirty="0"/>
              <a:t>.</a:t>
            </a:r>
            <a:endParaRPr lang="en" dirty="0"/>
          </a:p>
        </p:txBody>
      </p:sp>
    </p:spTree>
    <p:extLst>
      <p:ext uri="{BB962C8B-B14F-4D97-AF65-F5344CB8AC3E}">
        <p14:creationId xmlns:p14="http://schemas.microsoft.com/office/powerpoint/2010/main" val="3122981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Adam</a:t>
            </a:r>
          </a:p>
          <a:p>
            <a:pPr lvl="0">
              <a:spcBef>
                <a:spcPts val="0"/>
              </a:spcBef>
              <a:buNone/>
            </a:pPr>
            <a:r>
              <a:rPr lang="en-US" dirty="0"/>
              <a:t>Our system will take in a very rough map from the user so it will need to compensate for that with the perception and mapping subsystem. What this translates to is obstacle detection, grass detection, and user boundary refinement.</a:t>
            </a:r>
          </a:p>
          <a:p>
            <a:pPr lvl="0">
              <a:spcBef>
                <a:spcPts val="0"/>
              </a:spcBef>
              <a:buNone/>
            </a:pPr>
            <a:endParaRPr lang="en-US" dirty="0"/>
          </a:p>
          <a:p>
            <a:pPr lvl="0">
              <a:spcBef>
                <a:spcPts val="0"/>
              </a:spcBef>
              <a:buNone/>
            </a:pPr>
            <a:r>
              <a:rPr lang="en-US" dirty="0"/>
              <a:t>http://aemstatic-ww2.azureedge.net/content/dam/VSD/print-articles/2014/11/1412VSD_ProdFocus_Fig1b.jpg</a:t>
            </a:r>
            <a:endParaRPr lang="en" dirty="0"/>
          </a:p>
        </p:txBody>
      </p:sp>
    </p:spTree>
    <p:extLst>
      <p:ext uri="{BB962C8B-B14F-4D97-AF65-F5344CB8AC3E}">
        <p14:creationId xmlns:p14="http://schemas.microsoft.com/office/powerpoint/2010/main" val="736653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Adam</a:t>
            </a:r>
          </a:p>
          <a:p>
            <a:pPr lvl="0">
              <a:spcBef>
                <a:spcPts val="0"/>
              </a:spcBef>
              <a:buNone/>
            </a:pPr>
            <a:r>
              <a:rPr lang="en-US" dirty="0"/>
              <a:t>Currently, we have acquired the bumblebee. We have also successfully trained a neural network to classify grass types. These are a couple of our results. The top photo is all fairway, the bottom photo is all rough, and the middle photo is actually mixed – as you can see the classification results accurately reflect what’s in </a:t>
            </a:r>
            <a:r>
              <a:rPr lang="en-US"/>
              <a:t>the images.  </a:t>
            </a:r>
            <a:r>
              <a:rPr lang="en-US" dirty="0"/>
              <a:t>This will actually be implemented as an online learning so pre-training won’t actually be needed.</a:t>
            </a:r>
          </a:p>
          <a:p>
            <a:pPr lvl="0">
              <a:spcBef>
                <a:spcPts val="0"/>
              </a:spcBef>
              <a:buNone/>
            </a:pPr>
            <a:endParaRPr lang="en-US" dirty="0"/>
          </a:p>
          <a:p>
            <a:pPr lvl="0">
              <a:spcBef>
                <a:spcPts val="0"/>
              </a:spcBef>
              <a:buNone/>
            </a:pPr>
            <a:r>
              <a:rPr lang="en-US" dirty="0"/>
              <a:t>Future plans of course are to integrate the bumblebee, get object detection working, and work on a map refinement algorithm</a:t>
            </a:r>
            <a:endParaRPr lang="en" dirty="0"/>
          </a:p>
        </p:txBody>
      </p:sp>
    </p:spTree>
    <p:extLst>
      <p:ext uri="{BB962C8B-B14F-4D97-AF65-F5344CB8AC3E}">
        <p14:creationId xmlns:p14="http://schemas.microsoft.com/office/powerpoint/2010/main" val="1278751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5279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7691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Adam</a:t>
            </a:r>
          </a:p>
          <a:p>
            <a:pPr lvl="0">
              <a:spcBef>
                <a:spcPts val="0"/>
              </a:spcBef>
              <a:buNone/>
            </a:pPr>
            <a:r>
              <a:rPr lang="en-US" dirty="0"/>
              <a:t>Haven’t made any notable progress here yet. Working on getting the motors running. Future plans are to develop our planning algorithms and then make sure those are converted to valid motor commands to move </a:t>
            </a:r>
            <a:r>
              <a:rPr lang="en-US" dirty="0" err="1"/>
              <a:t>GroundsBot</a:t>
            </a:r>
            <a:r>
              <a:rPr lang="en-US" dirty="0"/>
              <a:t>.</a:t>
            </a:r>
            <a:endParaRPr lang="en" dirty="0"/>
          </a:p>
        </p:txBody>
      </p:sp>
    </p:spTree>
    <p:extLst>
      <p:ext uri="{BB962C8B-B14F-4D97-AF65-F5344CB8AC3E}">
        <p14:creationId xmlns:p14="http://schemas.microsoft.com/office/powerpoint/2010/main" val="1908565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Adam</a:t>
            </a:r>
          </a:p>
          <a:p>
            <a:pPr lvl="0">
              <a:spcBef>
                <a:spcPts val="0"/>
              </a:spcBef>
              <a:buNone/>
            </a:pPr>
            <a:r>
              <a:rPr lang="en-US" dirty="0"/>
              <a:t>Haven’t made any notable progress here yet. Working on getting the motors running. Future plans are to develop our planning algorithms and then make sure those are converted to valid motor commands to move </a:t>
            </a:r>
            <a:r>
              <a:rPr lang="en-US" dirty="0" err="1"/>
              <a:t>GroundsBot</a:t>
            </a:r>
            <a:r>
              <a:rPr lang="en-US" dirty="0"/>
              <a:t>.</a:t>
            </a:r>
            <a:endParaRPr lang="en" dirty="0"/>
          </a:p>
        </p:txBody>
      </p:sp>
    </p:spTree>
    <p:extLst>
      <p:ext uri="{BB962C8B-B14F-4D97-AF65-F5344CB8AC3E}">
        <p14:creationId xmlns:p14="http://schemas.microsoft.com/office/powerpoint/2010/main" val="2502577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Adam</a:t>
            </a:r>
          </a:p>
          <a:p>
            <a:pPr lvl="0">
              <a:spcBef>
                <a:spcPts val="0"/>
              </a:spcBef>
              <a:buNone/>
            </a:pPr>
            <a:r>
              <a:rPr lang="en-US" dirty="0"/>
              <a:t>Haven’t made any notable progress here yet. Working on getting the motors running. Future plans are to develop our planning algorithms and then make sure those are converted to valid motor commands to move </a:t>
            </a:r>
            <a:r>
              <a:rPr lang="en-US" dirty="0" err="1"/>
              <a:t>GroundsBot</a:t>
            </a:r>
            <a:r>
              <a:rPr lang="en-US" dirty="0"/>
              <a:t>.</a:t>
            </a:r>
            <a:endParaRPr lang="en" dirty="0"/>
          </a:p>
        </p:txBody>
      </p:sp>
    </p:spTree>
    <p:extLst>
      <p:ext uri="{BB962C8B-B14F-4D97-AF65-F5344CB8AC3E}">
        <p14:creationId xmlns:p14="http://schemas.microsoft.com/office/powerpoint/2010/main" val="288777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ts val="1100"/>
              <a:buFont typeface="Arial"/>
              <a:buNone/>
            </a:pPr>
            <a:r>
              <a:rPr lang="en" sz="1100">
                <a:solidFill>
                  <a:schemeClr val="dk1"/>
                </a:solidFill>
              </a:rPr>
              <a:t>What do groundskeepers want?</a:t>
            </a:r>
          </a:p>
          <a:p>
            <a:pPr marL="0" marR="0" lvl="0" indent="-69850" algn="l" rtl="0">
              <a:spcBef>
                <a:spcPts val="0"/>
              </a:spcBef>
              <a:buClr>
                <a:schemeClr val="dk1"/>
              </a:buClr>
              <a:buSzPts val="1100"/>
              <a:buFont typeface="Arial"/>
              <a:buNone/>
            </a:pPr>
            <a:r>
              <a:rPr lang="en" sz="1100">
                <a:solidFill>
                  <a:schemeClr val="dk1"/>
                </a:solidFill>
              </a:rPr>
              <a:t>A beautiful course that attracts players and keeps them coming back</a:t>
            </a:r>
          </a:p>
          <a:p>
            <a:pPr marL="0" marR="0" lvl="0" indent="-69850" algn="l" rtl="0">
              <a:spcBef>
                <a:spcPts val="0"/>
              </a:spcBef>
              <a:buClr>
                <a:schemeClr val="dk1"/>
              </a:buClr>
              <a:buSzPts val="1100"/>
              <a:buFont typeface="Arial"/>
              <a:buNone/>
            </a:pPr>
            <a:r>
              <a:rPr lang="en" sz="1100">
                <a:solidFill>
                  <a:schemeClr val="dk1"/>
                </a:solidFill>
              </a:rPr>
              <a:t>To do this they want to focus on fast greens, breathtaking fairways, grand scenery</a:t>
            </a:r>
          </a:p>
          <a:p>
            <a:pPr marL="0" marR="0" lvl="0" indent="-69850" algn="l" rtl="0">
              <a:spcBef>
                <a:spcPts val="0"/>
              </a:spcBef>
              <a:buClr>
                <a:schemeClr val="dk1"/>
              </a:buClr>
              <a:buSzPts val="1100"/>
              <a:buFont typeface="Arial"/>
              <a:buNone/>
            </a:pPr>
            <a:r>
              <a:rPr lang="en" sz="1100">
                <a:solidFill>
                  <a:schemeClr val="dk1"/>
                </a:solidFill>
              </a:rPr>
              <a:t>This is a hard challenge because mowing the rough takes time ( 36% ofr groundskeepers time)</a:t>
            </a:r>
          </a:p>
          <a:p>
            <a:pPr marL="0" marR="0" lvl="0" indent="-69850" algn="l" rtl="0">
              <a:spcBef>
                <a:spcPts val="0"/>
              </a:spcBef>
              <a:buClr>
                <a:schemeClr val="dk1"/>
              </a:buClr>
              <a:buSzPts val="1100"/>
              <a:buFont typeface="Arial"/>
              <a:buNone/>
            </a:pPr>
            <a:r>
              <a:rPr lang="en" sz="1100">
                <a:solidFill>
                  <a:schemeClr val="dk1"/>
                </a:solidFill>
              </a:rPr>
              <a:t>Mowing the rough requires a young, generalized workforce</a:t>
            </a:r>
          </a:p>
          <a:p>
            <a:pPr marL="0" marR="0" lvl="0" indent="-69850" algn="l" rtl="0">
              <a:spcBef>
                <a:spcPts val="0"/>
              </a:spcBef>
              <a:buClr>
                <a:schemeClr val="dk1"/>
              </a:buClr>
              <a:buSzPts val="1100"/>
              <a:buFont typeface="Arial"/>
              <a:buNone/>
            </a:pPr>
            <a:endParaRPr sz="1100">
              <a:solidFill>
                <a:schemeClr val="dk1"/>
              </a:solidFill>
            </a:endParaRPr>
          </a:p>
          <a:p>
            <a:pPr marL="0" marR="0" lvl="0" indent="-69850" algn="l" rtl="0">
              <a:spcBef>
                <a:spcPts val="0"/>
              </a:spcBef>
              <a:buClr>
                <a:schemeClr val="dk1"/>
              </a:buClr>
              <a:buSzPts val="1100"/>
              <a:buFont typeface="Arial"/>
              <a:buNone/>
            </a:pPr>
            <a:endParaRPr sz="1100">
              <a:solidFill>
                <a:schemeClr val="dk1"/>
              </a:solidFill>
            </a:endParaRPr>
          </a:p>
        </p:txBody>
      </p:sp>
    </p:spTree>
    <p:extLst>
      <p:ext uri="{BB962C8B-B14F-4D97-AF65-F5344CB8AC3E}">
        <p14:creationId xmlns:p14="http://schemas.microsoft.com/office/powerpoint/2010/main" val="297823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801487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r>
              <a:rPr lang="en" sz="1100" b="0" i="0" u="none" strike="noStrike" cap="none">
                <a:solidFill>
                  <a:schemeClr val="dk1"/>
                </a:solidFill>
                <a:latin typeface="Arial"/>
                <a:ea typeface="Arial"/>
                <a:cs typeface="Arial"/>
                <a:sym typeface="Arial"/>
              </a:rPr>
              <a:t>Joe</a:t>
            </a:r>
          </a:p>
          <a:p>
            <a:pPr marL="0" marR="0" lvl="0" indent="-69850" algn="l" rtl="0">
              <a:spcBef>
                <a:spcPts val="0"/>
              </a:spcBef>
              <a:buClr>
                <a:schemeClr val="dk1"/>
              </a:buClr>
              <a:buSzPct val="100000"/>
              <a:buFont typeface="Arial"/>
              <a:buNone/>
            </a:pPr>
            <a:r>
              <a:rPr lang="en" sz="1100">
                <a:solidFill>
                  <a:schemeClr val="dk1"/>
                </a:solidFill>
              </a:rPr>
              <a:t>Things….ar</a:t>
            </a:r>
          </a:p>
          <a:p>
            <a:pPr marL="0" marR="0" lvl="0" indent="-69850" algn="l" rtl="0">
              <a:spcBef>
                <a:spcPts val="0"/>
              </a:spcBef>
              <a:buClr>
                <a:schemeClr val="dk1"/>
              </a:buClr>
              <a:buSzPct val="100000"/>
              <a:buFont typeface="Arial"/>
              <a:buNone/>
            </a:pPr>
            <a:r>
              <a:rPr lang="en" sz="1100">
                <a:solidFill>
                  <a:schemeClr val="dk1"/>
                </a:solidFill>
              </a:rPr>
              <a:t>What’s good:</a:t>
            </a:r>
          </a:p>
          <a:p>
            <a:pPr marL="0" marR="0" lvl="0" indent="-69850" algn="l" rtl="0">
              <a:spcBef>
                <a:spcPts val="0"/>
              </a:spcBef>
              <a:buClr>
                <a:schemeClr val="dk1"/>
              </a:buClr>
              <a:buSzPct val="100000"/>
              <a:buFont typeface="Arial"/>
              <a:buNone/>
            </a:pPr>
            <a:r>
              <a:rPr lang="en" sz="1100">
                <a:solidFill>
                  <a:schemeClr val="dk1"/>
                </a:solidFill>
              </a:rPr>
              <a:t>	MVP app output: google earth</a:t>
            </a:r>
          </a:p>
          <a:p>
            <a:pPr marL="0" marR="0" lvl="0" indent="-69850" algn="l" rtl="0">
              <a:spcBef>
                <a:spcPts val="0"/>
              </a:spcBef>
              <a:buClr>
                <a:schemeClr val="dk1"/>
              </a:buClr>
              <a:buSzPct val="100000"/>
              <a:buFont typeface="Arial"/>
              <a:buNone/>
            </a:pPr>
            <a:r>
              <a:rPr lang="en" sz="1100">
                <a:solidFill>
                  <a:schemeClr val="dk1"/>
                </a:solidFill>
              </a:rPr>
              <a:t>	Firmware outlined</a:t>
            </a:r>
          </a:p>
          <a:p>
            <a:pPr marL="0" marR="0" lvl="0" indent="-69850" algn="l" rtl="0">
              <a:spcBef>
                <a:spcPts val="0"/>
              </a:spcBef>
              <a:buClr>
                <a:schemeClr val="dk1"/>
              </a:buClr>
              <a:buSzPct val="100000"/>
              <a:buFont typeface="Arial"/>
              <a:buNone/>
            </a:pPr>
            <a:r>
              <a:rPr lang="en" sz="1100">
                <a:solidFill>
                  <a:schemeClr val="dk1"/>
                </a:solidFill>
              </a:rPr>
              <a:t>	Electronics Design is complete</a:t>
            </a:r>
          </a:p>
          <a:p>
            <a:pPr marL="0" marR="0" lvl="0" indent="-69850" algn="l" rtl="0">
              <a:spcBef>
                <a:spcPts val="0"/>
              </a:spcBef>
              <a:buClr>
                <a:schemeClr val="dk1"/>
              </a:buClr>
              <a:buSzPct val="100000"/>
              <a:buFont typeface="Arial"/>
              <a:buNone/>
            </a:pPr>
            <a:r>
              <a:rPr lang="en" sz="1100">
                <a:solidFill>
                  <a:schemeClr val="dk1"/>
                </a:solidFill>
              </a:rPr>
              <a:t>	Chassis design and assembly complete</a:t>
            </a:r>
          </a:p>
          <a:p>
            <a:pPr marL="0" marR="0" lvl="0" indent="-69850" algn="l" rtl="0">
              <a:spcBef>
                <a:spcPts val="0"/>
              </a:spcBef>
              <a:buClr>
                <a:schemeClr val="dk1"/>
              </a:buClr>
              <a:buSzPct val="100000"/>
              <a:buFont typeface="Arial"/>
              <a:buNone/>
            </a:pPr>
            <a:r>
              <a:rPr lang="en" sz="1100">
                <a:solidFill>
                  <a:schemeClr val="dk1"/>
                </a:solidFill>
              </a:rPr>
              <a:t>	Grass type classifier alive and well</a:t>
            </a:r>
          </a:p>
          <a:p>
            <a:pPr marL="0" marR="0" lvl="0" indent="-69850" algn="l" rtl="0">
              <a:spcBef>
                <a:spcPts val="0"/>
              </a:spcBef>
              <a:buClr>
                <a:schemeClr val="dk1"/>
              </a:buClr>
              <a:buSzPct val="100000"/>
              <a:buFont typeface="Arial"/>
              <a:buNone/>
            </a:pPr>
            <a:r>
              <a:rPr lang="en" sz="1100">
                <a:solidFill>
                  <a:schemeClr val="dk1"/>
                </a:solidFill>
              </a:rPr>
              <a:t>	Under motor control, GroundsBot moves as most of you have witnessed</a:t>
            </a:r>
          </a:p>
          <a:p>
            <a:pPr marL="0" marR="0" lvl="0" indent="-69850" algn="l" rtl="0">
              <a:spcBef>
                <a:spcPts val="0"/>
              </a:spcBef>
              <a:buClr>
                <a:schemeClr val="dk1"/>
              </a:buClr>
              <a:buSzPct val="100000"/>
              <a:buFont typeface="Arial"/>
              <a:buNone/>
            </a:pPr>
            <a:r>
              <a:rPr lang="en" sz="1100">
                <a:solidFill>
                  <a:schemeClr val="dk1"/>
                </a:solidFill>
              </a:rPr>
              <a:t>	Management is ever evolving, but we feel we have a solidgrasp on our schedule, finances, risk and personnel</a:t>
            </a:r>
          </a:p>
          <a:p>
            <a:pPr marL="0" marR="0" lvl="0" indent="-69850" algn="l" rtl="0">
              <a:spcBef>
                <a:spcPts val="0"/>
              </a:spcBef>
              <a:buClr>
                <a:schemeClr val="dk1"/>
              </a:buClr>
              <a:buSzPct val="100000"/>
              <a:buFont typeface="Arial"/>
              <a:buNone/>
            </a:pPr>
            <a:r>
              <a:rPr lang="en" sz="1100">
                <a:solidFill>
                  <a:schemeClr val="dk1"/>
                </a:solidFill>
              </a:rPr>
              <a:t>What’s in the red:</a:t>
            </a:r>
          </a:p>
          <a:p>
            <a:pPr marL="0" marR="0" lvl="0" indent="387350" algn="l" rtl="0">
              <a:spcBef>
                <a:spcPts val="0"/>
              </a:spcBef>
              <a:buClr>
                <a:schemeClr val="dk1"/>
              </a:buClr>
              <a:buSzPct val="100000"/>
              <a:buFont typeface="Arial"/>
              <a:buNone/>
            </a:pPr>
            <a:r>
              <a:rPr lang="en" sz="1100">
                <a:solidFill>
                  <a:schemeClr val="dk1"/>
                </a:solidFill>
              </a:rPr>
              <a:t>Electronics integration will occur starting today as PCBs arrive</a:t>
            </a:r>
          </a:p>
          <a:p>
            <a:pPr marL="0" marR="0" lvl="0" indent="387350" algn="l" rtl="0">
              <a:spcBef>
                <a:spcPts val="0"/>
              </a:spcBef>
              <a:buClr>
                <a:schemeClr val="dk1"/>
              </a:buClr>
              <a:buSzPct val="100000"/>
              <a:buFont typeface="Arial"/>
              <a:buNone/>
            </a:pPr>
            <a:r>
              <a:rPr lang="en" sz="1100">
                <a:solidFill>
                  <a:schemeClr val="dk1"/>
                </a:solidFill>
              </a:rPr>
              <a:t>App integration: For the purpose of FVE, this is an mvp, and is low-risk</a:t>
            </a:r>
          </a:p>
          <a:p>
            <a:pPr marL="0" marR="0" lvl="0" indent="-69850" algn="l" rtl="0">
              <a:spcBef>
                <a:spcPts val="0"/>
              </a:spcBef>
              <a:buClr>
                <a:schemeClr val="dk1"/>
              </a:buClr>
              <a:buSzPct val="100000"/>
              <a:buFont typeface="Arial"/>
              <a:buNone/>
            </a:pPr>
            <a:r>
              <a:rPr lang="en" sz="1100">
                <a:solidFill>
                  <a:schemeClr val="dk1"/>
                </a:solidFill>
              </a:rPr>
              <a:t>What’s in Orange:</a:t>
            </a:r>
          </a:p>
          <a:p>
            <a:pPr marL="0" marR="0" lvl="0" indent="-69850" algn="l" rtl="0">
              <a:spcBef>
                <a:spcPts val="0"/>
              </a:spcBef>
              <a:buClr>
                <a:schemeClr val="dk1"/>
              </a:buClr>
              <a:buSzPct val="100000"/>
              <a:buFont typeface="Arial"/>
              <a:buNone/>
            </a:pPr>
            <a:r>
              <a:rPr lang="en" sz="1100">
                <a:solidFill>
                  <a:schemeClr val="dk1"/>
                </a:solidFill>
              </a:rPr>
              <a:t>	</a:t>
            </a:r>
          </a:p>
          <a:p>
            <a:pPr marL="0" marR="0" lvl="0" indent="-69850" algn="l" rtl="0">
              <a:spcBef>
                <a:spcPts val="0"/>
              </a:spcBef>
              <a:buClr>
                <a:schemeClr val="dk1"/>
              </a:buClr>
              <a:buSzPct val="100000"/>
              <a:buFont typeface="Arial"/>
              <a:buNone/>
            </a:pPr>
            <a:r>
              <a:rPr lang="en" sz="1100">
                <a:solidFill>
                  <a:schemeClr val="dk1"/>
                </a:solidFill>
              </a:rPr>
              <a:t>One FVE test makes use of the App output, we will be testing that integration once other systems are integrated</a:t>
            </a:r>
          </a:p>
          <a:p>
            <a:pPr marL="0" marR="0" lvl="0" indent="-69850" algn="l" rtl="0">
              <a:spcBef>
                <a:spcPts val="0"/>
              </a:spcBef>
              <a:buClr>
                <a:schemeClr val="dk1"/>
              </a:buClr>
              <a:buSzPct val="100000"/>
              <a:buFont typeface="Arial"/>
              <a:buNone/>
            </a:pPr>
            <a:r>
              <a:rPr lang="en" sz="1100">
                <a:solidFill>
                  <a:schemeClr val="dk1"/>
                </a:solidFill>
              </a:rPr>
              <a:t>Motion planners, gps, odometry, and driver development are all in progress, coming along nicely</a:t>
            </a:r>
          </a:p>
          <a:p>
            <a:pPr marL="0" marR="0" lvl="0" indent="-69850" algn="l" rtl="0">
              <a:spcBef>
                <a:spcPts val="0"/>
              </a:spcBef>
              <a:buClr>
                <a:schemeClr val="dk1"/>
              </a:buClr>
              <a:buSzPct val="100000"/>
              <a:buFont typeface="Arial"/>
              <a:buNone/>
            </a:pPr>
            <a:endParaRPr sz="1100">
              <a:solidFill>
                <a:schemeClr val="dk1"/>
              </a:solidFill>
            </a:endParaRPr>
          </a:p>
        </p:txBody>
      </p:sp>
    </p:spTree>
    <p:extLst>
      <p:ext uri="{BB962C8B-B14F-4D97-AF65-F5344CB8AC3E}">
        <p14:creationId xmlns:p14="http://schemas.microsoft.com/office/powerpoint/2010/main" val="1345250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a:solidFill>
                <a:schemeClr val="dk1"/>
              </a:solidFill>
            </a:endParaRPr>
          </a:p>
        </p:txBody>
      </p:sp>
    </p:spTree>
    <p:extLst>
      <p:ext uri="{BB962C8B-B14F-4D97-AF65-F5344CB8AC3E}">
        <p14:creationId xmlns:p14="http://schemas.microsoft.com/office/powerpoint/2010/main" val="4063461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a:solidFill>
                <a:schemeClr val="dk1"/>
              </a:solidFill>
            </a:endParaRPr>
          </a:p>
        </p:txBody>
      </p:sp>
    </p:spTree>
    <p:extLst>
      <p:ext uri="{BB962C8B-B14F-4D97-AF65-F5344CB8AC3E}">
        <p14:creationId xmlns:p14="http://schemas.microsoft.com/office/powerpoint/2010/main" val="263486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8551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8890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We’re confident we have a mounting solution for RTK for our target test site.</a:t>
            </a:r>
          </a:p>
          <a:p>
            <a:pPr lvl="0">
              <a:spcBef>
                <a:spcPts val="0"/>
              </a:spcBef>
              <a:buNone/>
            </a:pPr>
            <a:r>
              <a:rPr lang="en-US" dirty="0"/>
              <a:t>We’re now comfortable with GPS performance, had to get new antennas</a:t>
            </a:r>
          </a:p>
          <a:p>
            <a:pPr lvl="0">
              <a:spcBef>
                <a:spcPts val="0"/>
              </a:spcBef>
              <a:buNone/>
            </a:pPr>
            <a:r>
              <a:rPr lang="en-US" dirty="0"/>
              <a:t>Localization is go.</a:t>
            </a:r>
          </a:p>
          <a:p>
            <a:pPr lvl="0">
              <a:spcBef>
                <a:spcPts val="0"/>
              </a:spcBef>
              <a:buNone/>
            </a:pPr>
            <a:r>
              <a:rPr lang="en-US" dirty="0"/>
              <a:t>Hardware drivers still an issue for bumble bee</a:t>
            </a:r>
            <a:endParaRPr lang="e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These are back to being more general and were risks we had in our PDR and are continuing to track as most of them are persistent risks that can’t ever truly be prevented.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Falling behind due to workload remains our top risk. We’re reaching the end of semester 1 so there’s probably going to be a ramp up of work that needs to be done as we’re all trying to meet deadlines so we’ll have to be very careful here.</a:t>
            </a:r>
          </a:p>
          <a:p>
            <a:pPr lvl="0" rtl="0">
              <a:spcBef>
                <a:spcPts val="0"/>
              </a:spcBef>
              <a:buNone/>
            </a:pPr>
            <a:r>
              <a:rPr lang="en"/>
              <a:t>And of course the obvious spinning blade of death associated with lawn mowers.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447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Falling behind due to workload remains our top risk. We’re reaching the end of semester 1 so there’s probably going to be a ramp up of work that needs to be done as we’re all trying to meet deadlines so we’ll have to be very careful here.</a:t>
            </a:r>
          </a:p>
          <a:p>
            <a:pPr lvl="0" rtl="0">
              <a:spcBef>
                <a:spcPts val="0"/>
              </a:spcBef>
              <a:buNone/>
            </a:pPr>
            <a:r>
              <a:rPr lang="en"/>
              <a:t>And of course the obvious spinning blade of death associated with lawn mowers.</a:t>
            </a:r>
          </a:p>
        </p:txBody>
      </p:sp>
    </p:spTree>
    <p:extLst>
      <p:ext uri="{BB962C8B-B14F-4D97-AF65-F5344CB8AC3E}">
        <p14:creationId xmlns:p14="http://schemas.microsoft.com/office/powerpoint/2010/main" val="4129771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9899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107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2679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Adam</a:t>
            </a:r>
          </a:p>
          <a:p>
            <a:pPr marL="171450" lvl="0" indent="-171450">
              <a:spcBef>
                <a:spcPts val="0"/>
              </a:spcBef>
            </a:pPr>
            <a:r>
              <a:rPr lang="en" dirty="0"/>
              <a:t>Removed height requirem</a:t>
            </a:r>
            <a:r>
              <a:rPr lang="en-US" dirty="0" err="1"/>
              <a:t>ent</a:t>
            </a:r>
            <a:endParaRPr lang="en-US" dirty="0"/>
          </a:p>
          <a:p>
            <a:pPr marL="171450" lvl="0" indent="-171450">
              <a:spcBef>
                <a:spcPts val="0"/>
              </a:spcBef>
            </a:pPr>
            <a:r>
              <a:rPr lang="en-US" dirty="0"/>
              <a:t>Substantially reduced coverage area</a:t>
            </a:r>
          </a:p>
          <a:p>
            <a:pPr marL="171450" lvl="0" indent="-171450">
              <a:spcBef>
                <a:spcPts val="0"/>
              </a:spcBef>
            </a:pPr>
            <a:r>
              <a:rPr lang="en-US" dirty="0"/>
              <a:t>Specified object detection rate and static vs dynamic</a:t>
            </a:r>
          </a:p>
          <a:p>
            <a:pPr marL="171450" lvl="0" indent="-171450">
              <a:spcBef>
                <a:spcPts val="0"/>
              </a:spcBef>
            </a:pPr>
            <a:r>
              <a:rPr lang="en-US" dirty="0"/>
              <a:t>Removed feedback</a:t>
            </a:r>
          </a:p>
          <a:p>
            <a:pPr marL="171450" lvl="0" indent="-171450">
              <a:spcBef>
                <a:spcPts val="0"/>
              </a:spcBef>
            </a:pPr>
            <a:r>
              <a:rPr lang="en-US" dirty="0"/>
              <a:t>M.P.4 – A complicated way of saying we’re going to zig-zag efficiently. If you think about the task of lawn mowing, you want some overlap to ensure you’re not missing any spots. But too much overlap and you’re being inefficient. So these numbers are trying to ensure we don’t miss anything but are still being efficient.</a:t>
            </a:r>
            <a:endParaRPr lang="en" dirty="0"/>
          </a:p>
        </p:txBody>
      </p:sp>
    </p:spTree>
    <p:extLst>
      <p:ext uri="{BB962C8B-B14F-4D97-AF65-F5344CB8AC3E}">
        <p14:creationId xmlns:p14="http://schemas.microsoft.com/office/powerpoint/2010/main" val="436962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dirty="0"/>
              <a:t>Adam</a:t>
            </a:r>
          </a:p>
          <a:p>
            <a:pPr marL="171450" lvl="0" indent="-171450" rtl="0">
              <a:spcBef>
                <a:spcPts val="0"/>
              </a:spcBef>
            </a:pPr>
            <a:r>
              <a:rPr lang="en-US" dirty="0"/>
              <a:t>In our first attempt we approached it as </a:t>
            </a:r>
            <a:r>
              <a:rPr lang="en-US" dirty="0" err="1"/>
              <a:t>GroundsBot</a:t>
            </a:r>
            <a:r>
              <a:rPr lang="en-US" dirty="0"/>
              <a:t> the startup company. We’ve realized, while an educational experience, a lot of the NFRs we came up with weren’t relevant within the scope of the school project.</a:t>
            </a:r>
          </a:p>
          <a:p>
            <a:pPr marL="171450" lvl="0" indent="-171450" rtl="0">
              <a:spcBef>
                <a:spcPts val="0"/>
              </a:spcBef>
            </a:pPr>
            <a:r>
              <a:rPr lang="en-US" dirty="0"/>
              <a:t>Pretty much all of the old ones are gone and these are the new ones.</a:t>
            </a:r>
          </a:p>
          <a:p>
            <a:pPr marL="628650" lvl="1" indent="-171450" rtl="0">
              <a:spcBef>
                <a:spcPts val="0"/>
              </a:spcBef>
            </a:pPr>
            <a:r>
              <a:rPr lang="en-US" dirty="0"/>
              <a:t>Needs to be safe – don’t want to chop off limbs</a:t>
            </a:r>
          </a:p>
          <a:p>
            <a:pPr marL="628650" lvl="1" indent="-171450" rtl="0">
              <a:spcBef>
                <a:spcPts val="0"/>
              </a:spcBef>
            </a:pPr>
            <a:r>
              <a:rPr lang="en-US" dirty="0"/>
              <a:t>Needs to be visible for safety as well</a:t>
            </a:r>
          </a:p>
          <a:p>
            <a:pPr marL="628650" lvl="1" indent="-171450" rtl="0">
              <a:spcBef>
                <a:spcPts val="0"/>
              </a:spcBef>
            </a:pPr>
            <a:r>
              <a:rPr lang="en-US"/>
              <a:t>Needs to keep the grass in tact.</a:t>
            </a:r>
          </a:p>
          <a:p>
            <a:pPr marL="171450" lvl="0" indent="-171450" rtl="0">
              <a:spcBef>
                <a:spcPts val="0"/>
              </a:spcBef>
            </a:pPr>
            <a:endParaRPr lang="en" dirty="0"/>
          </a:p>
        </p:txBody>
      </p:sp>
    </p:spTree>
    <p:extLst>
      <p:ext uri="{BB962C8B-B14F-4D97-AF65-F5344CB8AC3E}">
        <p14:creationId xmlns:p14="http://schemas.microsoft.com/office/powerpoint/2010/main" val="1168471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58" name="Shape 58"/>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171450" marR="0" lvl="0" indent="-38100" algn="l" rtl="0">
              <a:lnSpc>
                <a:spcPct val="90000"/>
              </a:lnSpc>
              <a:spcBef>
                <a:spcPts val="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0"/>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0"/>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0"/>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0"/>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0"/>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0"/>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marL="0" marR="0" lvl="0" indent="-57150" algn="r" rtl="0">
              <a:lnSpc>
                <a:spcPct val="100000"/>
              </a:lnSpc>
              <a:spcBef>
                <a:spcPts val="0"/>
              </a:spcBef>
              <a:spcAft>
                <a:spcPts val="0"/>
              </a:spcAft>
              <a:buClr>
                <a:srgbClr val="888888"/>
              </a:buClr>
              <a:buSzPct val="100000"/>
              <a:buFont typeface="Arial"/>
              <a:buNone/>
            </a:pPr>
            <a:fld id="{00000000-1234-1234-1234-123412341234}" type="slidenum">
              <a:rPr lang="en" sz="900" b="0" i="0" u="none" strike="noStrike" cap="none">
                <a:solidFill>
                  <a:srgbClr val="888888"/>
                </a:solidFill>
                <a:latin typeface="Arial"/>
                <a:ea typeface="Arial"/>
                <a:cs typeface="Arial"/>
                <a:sym typeface="Arial"/>
              </a:rPr>
              <a:t>‹#›</a:t>
            </a:fld>
            <a:endParaRPr lang="en" sz="9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8650" y="273844"/>
            <a:ext cx="7886700" cy="9942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62" name="Shape 62"/>
          <p:cNvSpPr txBox="1">
            <a:spLocks noGrp="1"/>
          </p:cNvSpPr>
          <p:nvPr>
            <p:ph type="body" idx="1"/>
          </p:nvPr>
        </p:nvSpPr>
        <p:spPr>
          <a:xfrm>
            <a:off x="628650" y="1369219"/>
            <a:ext cx="7886700" cy="3263400"/>
          </a:xfrm>
          <a:prstGeom prst="rect">
            <a:avLst/>
          </a:prstGeom>
          <a:noFill/>
          <a:ln>
            <a:noFill/>
          </a:ln>
        </p:spPr>
        <p:txBody>
          <a:bodyPr wrap="square"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Shape 64"/>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1143000" y="841772"/>
            <a:ext cx="6858000" cy="1790700"/>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SzPct val="100000"/>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68" name="Shape 68"/>
          <p:cNvSpPr txBox="1">
            <a:spLocks noGrp="1"/>
          </p:cNvSpPr>
          <p:nvPr>
            <p:ph type="subTitle" idx="1"/>
          </p:nvPr>
        </p:nvSpPr>
        <p:spPr>
          <a:xfrm>
            <a:off x="1143000" y="2701528"/>
            <a:ext cx="6858000" cy="1241700"/>
          </a:xfrm>
          <a:prstGeom prst="rect">
            <a:avLst/>
          </a:prstGeom>
          <a:noFill/>
          <a:ln>
            <a:noFill/>
          </a:ln>
        </p:spPr>
        <p:txBody>
          <a:bodyPr wrap="square" lIns="91425" tIns="91425" rIns="91425" bIns="91425" anchor="t" anchorCtr="0"/>
          <a:lstStyle>
            <a:lvl1pPr marL="0" marR="0" lvl="0" indent="0" algn="ctr" rtl="0">
              <a:lnSpc>
                <a:spcPct val="90000"/>
              </a:lnSpc>
              <a:spcBef>
                <a:spcPts val="750"/>
              </a:spcBef>
              <a:buClr>
                <a:schemeClr val="dk1"/>
              </a:buClr>
              <a:buSzPct val="100000"/>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375"/>
              </a:spcBef>
              <a:buClr>
                <a:schemeClr val="dk1"/>
              </a:buClr>
              <a:buSzPct val="1000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375"/>
              </a:spcBef>
              <a:buClr>
                <a:schemeClr val="dk1"/>
              </a:buClr>
              <a:buSzPct val="100000"/>
              <a:buFont typeface="Arial"/>
              <a:buNone/>
              <a:defRPr sz="135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375"/>
              </a:spcBef>
              <a:buClr>
                <a:schemeClr val="dk1"/>
              </a:buClr>
              <a:buSzPct val="1000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375"/>
              </a:spcBef>
              <a:buClr>
                <a:schemeClr val="dk1"/>
              </a:buClr>
              <a:buSzPct val="1000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375"/>
              </a:spcBef>
              <a:buClr>
                <a:schemeClr val="dk1"/>
              </a:buClr>
              <a:buSzPct val="1000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375"/>
              </a:spcBef>
              <a:buClr>
                <a:schemeClr val="dk1"/>
              </a:buClr>
              <a:buSzPct val="1000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375"/>
              </a:spcBef>
              <a:buClr>
                <a:schemeClr val="dk1"/>
              </a:buClr>
              <a:buSzPct val="1000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375"/>
              </a:spcBef>
              <a:buClr>
                <a:schemeClr val="dk1"/>
              </a:buClr>
              <a:buSzPct val="1000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Shape 70"/>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3888" y="1282304"/>
            <a:ext cx="7886700" cy="21396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74" name="Shape 74"/>
          <p:cNvSpPr txBox="1">
            <a:spLocks noGrp="1"/>
          </p:cNvSpPr>
          <p:nvPr>
            <p:ph type="body" idx="1"/>
          </p:nvPr>
        </p:nvSpPr>
        <p:spPr>
          <a:xfrm>
            <a:off x="623888" y="3442098"/>
            <a:ext cx="7886700" cy="1125000"/>
          </a:xfrm>
          <a:prstGeom prst="rect">
            <a:avLst/>
          </a:prstGeom>
          <a:noFill/>
          <a:ln>
            <a:noFill/>
          </a:ln>
        </p:spPr>
        <p:txBody>
          <a:bodyPr wrap="square" lIns="91425" tIns="91425" rIns="91425" bIns="91425" anchor="t" anchorCtr="0"/>
          <a:lstStyle>
            <a:lvl1pPr marL="0" marR="0" lvl="0" indent="0" algn="l" rtl="0">
              <a:lnSpc>
                <a:spcPct val="90000"/>
              </a:lnSpc>
              <a:spcBef>
                <a:spcPts val="750"/>
              </a:spcBef>
              <a:buClr>
                <a:srgbClr val="888888"/>
              </a:buClr>
              <a:buSzPct val="100000"/>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SzPct val="100000"/>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SzPct val="100000"/>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SzPct val="100000"/>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SzPct val="100000"/>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SzPct val="100000"/>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SzPct val="100000"/>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SzPct val="100000"/>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SzPct val="1000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Shape 76"/>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628650" y="273844"/>
            <a:ext cx="7886700" cy="9942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80" name="Shape 80"/>
          <p:cNvSpPr txBox="1">
            <a:spLocks noGrp="1"/>
          </p:cNvSpPr>
          <p:nvPr>
            <p:ph type="body" idx="1"/>
          </p:nvPr>
        </p:nvSpPr>
        <p:spPr>
          <a:xfrm>
            <a:off x="628650" y="1369219"/>
            <a:ext cx="3886200" cy="3263400"/>
          </a:xfrm>
          <a:prstGeom prst="rect">
            <a:avLst/>
          </a:prstGeom>
          <a:noFill/>
          <a:ln>
            <a:noFill/>
          </a:ln>
        </p:spPr>
        <p:txBody>
          <a:bodyPr wrap="square"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4629150" y="1369219"/>
            <a:ext cx="3886200" cy="3263400"/>
          </a:xfrm>
          <a:prstGeom prst="rect">
            <a:avLst/>
          </a:prstGeom>
          <a:noFill/>
          <a:ln>
            <a:noFill/>
          </a:ln>
        </p:spPr>
        <p:txBody>
          <a:bodyPr wrap="square"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 name="Shape 83"/>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Shape 84"/>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629841" y="273844"/>
            <a:ext cx="7886700" cy="9942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87" name="Shape 87"/>
          <p:cNvSpPr txBox="1">
            <a:spLocks noGrp="1"/>
          </p:cNvSpPr>
          <p:nvPr>
            <p:ph type="body" idx="1"/>
          </p:nvPr>
        </p:nvSpPr>
        <p:spPr>
          <a:xfrm>
            <a:off x="629842" y="1260872"/>
            <a:ext cx="3868200" cy="618000"/>
          </a:xfrm>
          <a:prstGeom prst="rect">
            <a:avLst/>
          </a:prstGeom>
          <a:noFill/>
          <a:ln>
            <a:noFill/>
          </a:ln>
        </p:spPr>
        <p:txBody>
          <a:bodyPr wrap="square" lIns="91425" tIns="91425" rIns="91425" bIns="91425" anchor="b" anchorCtr="0"/>
          <a:lstStyle>
            <a:lvl1pPr marL="0" marR="0" lvl="0" indent="0" algn="l" rtl="0">
              <a:lnSpc>
                <a:spcPct val="90000"/>
              </a:lnSpc>
              <a:spcBef>
                <a:spcPts val="750"/>
              </a:spcBef>
              <a:buClr>
                <a:schemeClr val="dk1"/>
              </a:buClr>
              <a:buSzPct val="100000"/>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SzPct val="100000"/>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SzPct val="100000"/>
              <a:buFont typeface="Arial"/>
              <a:buNone/>
              <a:defRPr sz="1350" b="1"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body" idx="2"/>
          </p:nvPr>
        </p:nvSpPr>
        <p:spPr>
          <a:xfrm>
            <a:off x="629842" y="1878806"/>
            <a:ext cx="3868200" cy="2763300"/>
          </a:xfrm>
          <a:prstGeom prst="rect">
            <a:avLst/>
          </a:prstGeom>
          <a:noFill/>
          <a:ln>
            <a:noFill/>
          </a:ln>
        </p:spPr>
        <p:txBody>
          <a:bodyPr wrap="square"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3"/>
          </p:nvPr>
        </p:nvSpPr>
        <p:spPr>
          <a:xfrm>
            <a:off x="4629150" y="1260872"/>
            <a:ext cx="3887400" cy="618000"/>
          </a:xfrm>
          <a:prstGeom prst="rect">
            <a:avLst/>
          </a:prstGeom>
          <a:noFill/>
          <a:ln>
            <a:noFill/>
          </a:ln>
        </p:spPr>
        <p:txBody>
          <a:bodyPr wrap="square" lIns="91425" tIns="91425" rIns="91425" bIns="91425" anchor="b" anchorCtr="0"/>
          <a:lstStyle>
            <a:lvl1pPr marL="0" marR="0" lvl="0" indent="0" algn="l" rtl="0">
              <a:lnSpc>
                <a:spcPct val="90000"/>
              </a:lnSpc>
              <a:spcBef>
                <a:spcPts val="750"/>
              </a:spcBef>
              <a:buClr>
                <a:schemeClr val="dk1"/>
              </a:buClr>
              <a:buSzPct val="100000"/>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SzPct val="100000"/>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SzPct val="100000"/>
              <a:buFont typeface="Arial"/>
              <a:buNone/>
              <a:defRPr sz="1350" b="1"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SzPct val="1000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body" idx="4"/>
          </p:nvPr>
        </p:nvSpPr>
        <p:spPr>
          <a:xfrm>
            <a:off x="4629150" y="1878806"/>
            <a:ext cx="3887400" cy="2763300"/>
          </a:xfrm>
          <a:prstGeom prst="rect">
            <a:avLst/>
          </a:prstGeom>
          <a:noFill/>
          <a:ln>
            <a:noFill/>
          </a:ln>
        </p:spPr>
        <p:txBody>
          <a:bodyPr wrap="square"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Shape 92"/>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Shape 93"/>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28650" y="273844"/>
            <a:ext cx="7886700" cy="9942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96" name="Shape 96"/>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Shape 97"/>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Shape 98"/>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9"/>
        <p:cNvGrpSpPr/>
        <p:nvPr/>
      </p:nvGrpSpPr>
      <p:grpSpPr>
        <a:xfrm>
          <a:off x="0" y="0"/>
          <a:ext cx="0" cy="0"/>
          <a:chOff x="0" y="0"/>
          <a:chExt cx="0" cy="0"/>
        </a:xfrm>
      </p:grpSpPr>
      <p:sp>
        <p:nvSpPr>
          <p:cNvPr id="100" name="Shape 100"/>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Shape 101"/>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Shape 102"/>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57150" algn="r" rtl="0">
              <a:lnSpc>
                <a:spcPct val="100000"/>
              </a:lnSpc>
              <a:spcBef>
                <a:spcPts val="0"/>
              </a:spcBef>
              <a:spcAft>
                <a:spcPts val="0"/>
              </a:spcAft>
              <a:buClr>
                <a:srgbClr val="888888"/>
              </a:buClr>
              <a:buSzPct val="100000"/>
              <a:buFont typeface="Arial"/>
              <a:buNone/>
            </a:pPr>
            <a:fld id="{00000000-1234-1234-1234-123412341234}" type="slidenum">
              <a:rPr lang="en" sz="900" b="0" i="0" u="none" strike="noStrike" cap="none">
                <a:solidFill>
                  <a:srgbClr val="888888"/>
                </a:solidFill>
                <a:latin typeface="Arial"/>
                <a:ea typeface="Arial"/>
                <a:cs typeface="Arial"/>
                <a:sym typeface="Arial"/>
              </a:rPr>
              <a:t>‹#›</a:t>
            </a:fld>
            <a:endParaRPr lang="en" sz="9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629841" y="342900"/>
            <a:ext cx="2949300" cy="12003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105" name="Shape 105"/>
          <p:cNvSpPr txBox="1">
            <a:spLocks noGrp="1"/>
          </p:cNvSpPr>
          <p:nvPr>
            <p:ph type="body" idx="1"/>
          </p:nvPr>
        </p:nvSpPr>
        <p:spPr>
          <a:xfrm>
            <a:off x="3887391" y="740569"/>
            <a:ext cx="4629300" cy="3655200"/>
          </a:xfrm>
          <a:prstGeom prst="rect">
            <a:avLst/>
          </a:prstGeom>
          <a:noFill/>
          <a:ln>
            <a:noFill/>
          </a:ln>
        </p:spPr>
        <p:txBody>
          <a:bodyPr wrap="square" lIns="91425" tIns="91425" rIns="91425" bIns="91425" anchor="t" anchorCtr="0"/>
          <a:lstStyle>
            <a:lvl1pPr marL="171450" marR="0" lvl="0" indent="-19050" algn="l" rtl="0">
              <a:lnSpc>
                <a:spcPct val="90000"/>
              </a:lnSpc>
              <a:spcBef>
                <a:spcPts val="75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14350" marR="0" lvl="1" indent="-38100" algn="l" rtl="0">
              <a:lnSpc>
                <a:spcPct val="90000"/>
              </a:lnSpc>
              <a:spcBef>
                <a:spcPts val="375"/>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57250" marR="0" lvl="2"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0150" marR="0" lvl="3"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3050" marR="0" lvl="4"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85950" marR="0" lvl="5"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28850" marR="0" lvl="6"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1750" marR="0" lvl="7"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14650" marR="0" lvl="8"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body" idx="2"/>
          </p:nvPr>
        </p:nvSpPr>
        <p:spPr>
          <a:xfrm>
            <a:off x="629841" y="1543050"/>
            <a:ext cx="2949300" cy="2858700"/>
          </a:xfrm>
          <a:prstGeom prst="rect">
            <a:avLst/>
          </a:prstGeom>
          <a:noFill/>
          <a:ln>
            <a:noFill/>
          </a:ln>
        </p:spPr>
        <p:txBody>
          <a:bodyPr wrap="square" lIns="91425" tIns="91425" rIns="91425" bIns="91425" anchor="t" anchorCtr="0"/>
          <a:lstStyle>
            <a:lvl1pPr marL="0" marR="0" lvl="0" indent="0" algn="l" rtl="0">
              <a:lnSpc>
                <a:spcPct val="90000"/>
              </a:lnSpc>
              <a:spcBef>
                <a:spcPts val="750"/>
              </a:spcBef>
              <a:buClr>
                <a:schemeClr val="dk1"/>
              </a:buClr>
              <a:buSzPct val="100000"/>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SzPct val="100000"/>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SzPct val="100000"/>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Shape 108"/>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Shape 109"/>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629841" y="342900"/>
            <a:ext cx="2949300" cy="12003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112" name="Shape 112"/>
          <p:cNvSpPr>
            <a:spLocks noGrp="1"/>
          </p:cNvSpPr>
          <p:nvPr>
            <p:ph type="pic" idx="2"/>
          </p:nvPr>
        </p:nvSpPr>
        <p:spPr>
          <a:xfrm>
            <a:off x="3887391" y="740569"/>
            <a:ext cx="4629300" cy="3655200"/>
          </a:xfrm>
          <a:prstGeom prst="rect">
            <a:avLst/>
          </a:prstGeom>
          <a:noFill/>
          <a:ln>
            <a:noFill/>
          </a:ln>
        </p:spPr>
        <p:txBody>
          <a:bodyPr wrap="square" lIns="91425" tIns="91425" rIns="91425" bIns="91425" anchor="t" anchorCtr="0"/>
          <a:lstStyle>
            <a:lvl1pPr marL="0" marR="0" lvl="0" indent="0" algn="l" rtl="0">
              <a:lnSpc>
                <a:spcPct val="90000"/>
              </a:lnSpc>
              <a:spcBef>
                <a:spcPts val="750"/>
              </a:spcBef>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SzPct val="100000"/>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SzPct val="100000"/>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SzPct val="100000"/>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SzPct val="100000"/>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SzPct val="100000"/>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SzPct val="100000"/>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SzPct val="100000"/>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SzPct val="100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body" idx="1"/>
          </p:nvPr>
        </p:nvSpPr>
        <p:spPr>
          <a:xfrm>
            <a:off x="629841" y="1543050"/>
            <a:ext cx="2949300" cy="2858700"/>
          </a:xfrm>
          <a:prstGeom prst="rect">
            <a:avLst/>
          </a:prstGeom>
          <a:noFill/>
          <a:ln>
            <a:noFill/>
          </a:ln>
        </p:spPr>
        <p:txBody>
          <a:bodyPr wrap="square" lIns="91425" tIns="91425" rIns="91425" bIns="91425" anchor="t" anchorCtr="0"/>
          <a:lstStyle>
            <a:lvl1pPr marL="0" marR="0" lvl="0" indent="0" algn="l" rtl="0">
              <a:lnSpc>
                <a:spcPct val="90000"/>
              </a:lnSpc>
              <a:spcBef>
                <a:spcPts val="750"/>
              </a:spcBef>
              <a:buClr>
                <a:schemeClr val="dk1"/>
              </a:buClr>
              <a:buSzPct val="100000"/>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SzPct val="100000"/>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SzPct val="100000"/>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SzPct val="10000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Shape 115"/>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Shape 116"/>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628650" y="273844"/>
            <a:ext cx="7886700" cy="9942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119" name="Shape 119"/>
          <p:cNvSpPr txBox="1">
            <a:spLocks noGrp="1"/>
          </p:cNvSpPr>
          <p:nvPr>
            <p:ph type="body" idx="1"/>
          </p:nvPr>
        </p:nvSpPr>
        <p:spPr>
          <a:xfrm rot="5400000">
            <a:off x="2940300" y="-942431"/>
            <a:ext cx="3263400" cy="7886700"/>
          </a:xfrm>
          <a:prstGeom prst="rect">
            <a:avLst/>
          </a:prstGeom>
          <a:noFill/>
          <a:ln>
            <a:noFill/>
          </a:ln>
        </p:spPr>
        <p:txBody>
          <a:bodyPr wrap="square"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1" name="Shape 121"/>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Shape 122"/>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rot="5400000">
            <a:off x="5350050" y="1467544"/>
            <a:ext cx="4359000" cy="19716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125" name="Shape 125"/>
          <p:cNvSpPr txBox="1">
            <a:spLocks noGrp="1"/>
          </p:cNvSpPr>
          <p:nvPr>
            <p:ph type="body" idx="1"/>
          </p:nvPr>
        </p:nvSpPr>
        <p:spPr>
          <a:xfrm rot="5400000">
            <a:off x="1349475" y="-447056"/>
            <a:ext cx="4359000" cy="5800800"/>
          </a:xfrm>
          <a:prstGeom prst="rect">
            <a:avLst/>
          </a:prstGeom>
          <a:noFill/>
          <a:ln>
            <a:noFill/>
          </a:ln>
        </p:spPr>
        <p:txBody>
          <a:bodyPr wrap="square"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6" name="Shape 126"/>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 name="Shape 127"/>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Shape 128"/>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SzPct val="100000"/>
              <a:buFont typeface="Arial"/>
              <a:buNone/>
              <a:defRPr sz="2800">
                <a:solidFill>
                  <a:schemeClr val="dk1"/>
                </a:solidFill>
              </a:defRPr>
            </a:lvl2pPr>
            <a:lvl3pPr lvl="2" indent="0" rtl="0">
              <a:spcBef>
                <a:spcPts val="0"/>
              </a:spcBef>
              <a:buClr>
                <a:schemeClr val="dk1"/>
              </a:buClr>
              <a:buSzPct val="100000"/>
              <a:buFont typeface="Arial"/>
              <a:buNone/>
              <a:defRPr sz="2800">
                <a:solidFill>
                  <a:schemeClr val="dk1"/>
                </a:solidFill>
              </a:defRPr>
            </a:lvl3pPr>
            <a:lvl4pPr lvl="3" indent="0" rtl="0">
              <a:spcBef>
                <a:spcPts val="0"/>
              </a:spcBef>
              <a:buClr>
                <a:schemeClr val="dk1"/>
              </a:buClr>
              <a:buSzPct val="100000"/>
              <a:buFont typeface="Arial"/>
              <a:buNone/>
              <a:defRPr sz="2800">
                <a:solidFill>
                  <a:schemeClr val="dk1"/>
                </a:solidFill>
              </a:defRPr>
            </a:lvl4pPr>
            <a:lvl5pPr lvl="4" indent="0" rtl="0">
              <a:spcBef>
                <a:spcPts val="0"/>
              </a:spcBef>
              <a:buClr>
                <a:schemeClr val="dk1"/>
              </a:buClr>
              <a:buSzPct val="100000"/>
              <a:buFont typeface="Arial"/>
              <a:buNone/>
              <a:defRPr sz="2800">
                <a:solidFill>
                  <a:schemeClr val="dk1"/>
                </a:solidFill>
              </a:defRPr>
            </a:lvl5pPr>
            <a:lvl6pPr lvl="5" indent="0" rtl="0">
              <a:spcBef>
                <a:spcPts val="0"/>
              </a:spcBef>
              <a:buClr>
                <a:schemeClr val="dk1"/>
              </a:buClr>
              <a:buSzPct val="100000"/>
              <a:buFont typeface="Arial"/>
              <a:buNone/>
              <a:defRPr sz="2800">
                <a:solidFill>
                  <a:schemeClr val="dk1"/>
                </a:solidFill>
              </a:defRPr>
            </a:lvl6pPr>
            <a:lvl7pPr lvl="6" indent="0" rtl="0">
              <a:spcBef>
                <a:spcPts val="0"/>
              </a:spcBef>
              <a:buClr>
                <a:schemeClr val="dk1"/>
              </a:buClr>
              <a:buSzPct val="100000"/>
              <a:buFont typeface="Arial"/>
              <a:buNone/>
              <a:defRPr sz="2800">
                <a:solidFill>
                  <a:schemeClr val="dk1"/>
                </a:solidFill>
              </a:defRPr>
            </a:lvl7pPr>
            <a:lvl8pPr lvl="7" indent="0" rtl="0">
              <a:spcBef>
                <a:spcPts val="0"/>
              </a:spcBef>
              <a:buClr>
                <a:schemeClr val="dk1"/>
              </a:buClr>
              <a:buSzPct val="100000"/>
              <a:buFont typeface="Arial"/>
              <a:buNone/>
              <a:defRPr sz="2800">
                <a:solidFill>
                  <a:schemeClr val="dk1"/>
                </a:solidFill>
              </a:defRPr>
            </a:lvl8pPr>
            <a:lvl9pPr lvl="8" indent="0" rtl="0">
              <a:spcBef>
                <a:spcPts val="0"/>
              </a:spcBef>
              <a:buClr>
                <a:schemeClr val="dk1"/>
              </a:buClr>
              <a:buSzPct val="100000"/>
              <a:buFont typeface="Arial"/>
              <a:buNone/>
              <a:defRPr sz="2800">
                <a:solidFill>
                  <a:schemeClr val="dk1"/>
                </a:solidFill>
              </a:defRPr>
            </a:lvl9pPr>
          </a:lstStyle>
          <a:p>
            <a:endParaRPr/>
          </a:p>
        </p:txBody>
      </p:sp>
      <p:sp>
        <p:nvSpPr>
          <p:cNvPr id="135" name="Shape 135"/>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0" marR="0" lvl="0" indent="114300" algn="l"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36" name="Shape 136"/>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7"/>
        <p:cNvGrpSpPr/>
        <p:nvPr/>
      </p:nvGrpSpPr>
      <p:grpSpPr>
        <a:xfrm>
          <a:off x="0" y="0"/>
          <a:ext cx="0" cy="0"/>
          <a:chOff x="0" y="0"/>
          <a:chExt cx="0" cy="0"/>
        </a:xfrm>
      </p:grpSpPr>
      <p:sp>
        <p:nvSpPr>
          <p:cNvPr id="138" name="Shape 138"/>
          <p:cNvSpPr txBox="1">
            <a:spLocks noGrp="1"/>
          </p:cNvSpPr>
          <p:nvPr>
            <p:ph type="ctrTitle"/>
          </p:nvPr>
        </p:nvSpPr>
        <p:spPr>
          <a:xfrm>
            <a:off x="311708" y="744575"/>
            <a:ext cx="8520600" cy="20526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Arial"/>
              <a:buNone/>
              <a:defRPr sz="5200" b="0" i="0" u="none" strike="noStrike" cap="none">
                <a:solidFill>
                  <a:schemeClr val="dk1"/>
                </a:solidFill>
                <a:latin typeface="Arial"/>
                <a:ea typeface="Arial"/>
                <a:cs typeface="Arial"/>
                <a:sym typeface="Arial"/>
              </a:defRPr>
            </a:lvl1pPr>
            <a:lvl2pPr lvl="1" indent="0" algn="ctr" rtl="0">
              <a:spcBef>
                <a:spcPts val="0"/>
              </a:spcBef>
              <a:buClr>
                <a:schemeClr val="dk1"/>
              </a:buClr>
              <a:buSzPct val="100000"/>
              <a:buFont typeface="Arial"/>
              <a:buNone/>
              <a:defRPr sz="5200">
                <a:solidFill>
                  <a:schemeClr val="dk1"/>
                </a:solidFill>
              </a:defRPr>
            </a:lvl2pPr>
            <a:lvl3pPr lvl="2" indent="0" algn="ctr" rtl="0">
              <a:spcBef>
                <a:spcPts val="0"/>
              </a:spcBef>
              <a:buClr>
                <a:schemeClr val="dk1"/>
              </a:buClr>
              <a:buSzPct val="100000"/>
              <a:buFont typeface="Arial"/>
              <a:buNone/>
              <a:defRPr sz="5200">
                <a:solidFill>
                  <a:schemeClr val="dk1"/>
                </a:solidFill>
              </a:defRPr>
            </a:lvl3pPr>
            <a:lvl4pPr lvl="3" indent="0" algn="ctr" rtl="0">
              <a:spcBef>
                <a:spcPts val="0"/>
              </a:spcBef>
              <a:buClr>
                <a:schemeClr val="dk1"/>
              </a:buClr>
              <a:buSzPct val="100000"/>
              <a:buFont typeface="Arial"/>
              <a:buNone/>
              <a:defRPr sz="5200">
                <a:solidFill>
                  <a:schemeClr val="dk1"/>
                </a:solidFill>
              </a:defRPr>
            </a:lvl4pPr>
            <a:lvl5pPr lvl="4" indent="0" algn="ctr" rtl="0">
              <a:spcBef>
                <a:spcPts val="0"/>
              </a:spcBef>
              <a:buClr>
                <a:schemeClr val="dk1"/>
              </a:buClr>
              <a:buSzPct val="100000"/>
              <a:buFont typeface="Arial"/>
              <a:buNone/>
              <a:defRPr sz="5200">
                <a:solidFill>
                  <a:schemeClr val="dk1"/>
                </a:solidFill>
              </a:defRPr>
            </a:lvl5pPr>
            <a:lvl6pPr lvl="5" indent="0" algn="ctr" rtl="0">
              <a:spcBef>
                <a:spcPts val="0"/>
              </a:spcBef>
              <a:buClr>
                <a:schemeClr val="dk1"/>
              </a:buClr>
              <a:buSzPct val="100000"/>
              <a:buFont typeface="Arial"/>
              <a:buNone/>
              <a:defRPr sz="5200">
                <a:solidFill>
                  <a:schemeClr val="dk1"/>
                </a:solidFill>
              </a:defRPr>
            </a:lvl6pPr>
            <a:lvl7pPr lvl="6" indent="0" algn="ctr" rtl="0">
              <a:spcBef>
                <a:spcPts val="0"/>
              </a:spcBef>
              <a:buClr>
                <a:schemeClr val="dk1"/>
              </a:buClr>
              <a:buSzPct val="100000"/>
              <a:buFont typeface="Arial"/>
              <a:buNone/>
              <a:defRPr sz="5200">
                <a:solidFill>
                  <a:schemeClr val="dk1"/>
                </a:solidFill>
              </a:defRPr>
            </a:lvl7pPr>
            <a:lvl8pPr lvl="7" indent="0" algn="ctr" rtl="0">
              <a:spcBef>
                <a:spcPts val="0"/>
              </a:spcBef>
              <a:buClr>
                <a:schemeClr val="dk1"/>
              </a:buClr>
              <a:buSzPct val="100000"/>
              <a:buFont typeface="Arial"/>
              <a:buNone/>
              <a:defRPr sz="5200">
                <a:solidFill>
                  <a:schemeClr val="dk1"/>
                </a:solidFill>
              </a:defRPr>
            </a:lvl8pPr>
            <a:lvl9pPr lvl="8" indent="0" algn="ctr" rtl="0">
              <a:spcBef>
                <a:spcPts val="0"/>
              </a:spcBef>
              <a:buClr>
                <a:schemeClr val="dk1"/>
              </a:buClr>
              <a:buSzPct val="100000"/>
              <a:buFont typeface="Arial"/>
              <a:buNone/>
              <a:defRPr sz="5200">
                <a:solidFill>
                  <a:schemeClr val="dk1"/>
                </a:solidFill>
              </a:defRPr>
            </a:lvl9pPr>
          </a:lstStyle>
          <a:p>
            <a:endParaRPr/>
          </a:p>
        </p:txBody>
      </p:sp>
      <p:sp>
        <p:nvSpPr>
          <p:cNvPr id="139" name="Shape 139"/>
          <p:cNvSpPr txBox="1">
            <a:spLocks noGrp="1"/>
          </p:cNvSpPr>
          <p:nvPr>
            <p:ph type="subTitle" idx="1"/>
          </p:nvPr>
        </p:nvSpPr>
        <p:spPr>
          <a:xfrm>
            <a:off x="311700" y="2834125"/>
            <a:ext cx="8520600" cy="7926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1pPr>
            <a:lvl2pPr marL="0" marR="0" lvl="1"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chemeClr val="dk2"/>
              </a:buClr>
              <a:buSzPct val="100000"/>
              <a:buFont typeface="Arial"/>
              <a:buNone/>
              <a:defRPr sz="2800" b="0" i="0" u="none" strike="noStrike" cap="none">
                <a:solidFill>
                  <a:schemeClr val="dk2"/>
                </a:solidFill>
                <a:latin typeface="Arial"/>
                <a:ea typeface="Arial"/>
                <a:cs typeface="Arial"/>
                <a:sym typeface="Arial"/>
              </a:defRPr>
            </a:lvl9pPr>
          </a:lstStyle>
          <a:p>
            <a:endParaRPr/>
          </a:p>
        </p:txBody>
      </p:sp>
      <p:sp>
        <p:nvSpPr>
          <p:cNvPr id="140" name="Shape 140"/>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2150850"/>
            <a:ext cx="8520600" cy="8418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SzPct val="100000"/>
              <a:buFont typeface="Arial"/>
              <a:buNone/>
              <a:defRPr sz="3600" b="0" i="0" u="none" strike="noStrike" cap="none">
                <a:solidFill>
                  <a:schemeClr val="dk1"/>
                </a:solidFill>
                <a:latin typeface="Arial"/>
                <a:ea typeface="Arial"/>
                <a:cs typeface="Arial"/>
                <a:sym typeface="Arial"/>
              </a:defRPr>
            </a:lvl1pPr>
            <a:lvl2pPr lvl="1" indent="0" algn="ctr" rtl="0">
              <a:spcBef>
                <a:spcPts val="0"/>
              </a:spcBef>
              <a:buClr>
                <a:schemeClr val="dk1"/>
              </a:buClr>
              <a:buSzPct val="100000"/>
              <a:buFont typeface="Arial"/>
              <a:buNone/>
              <a:defRPr sz="3600">
                <a:solidFill>
                  <a:schemeClr val="dk1"/>
                </a:solidFill>
              </a:defRPr>
            </a:lvl2pPr>
            <a:lvl3pPr lvl="2" indent="0" algn="ctr" rtl="0">
              <a:spcBef>
                <a:spcPts val="0"/>
              </a:spcBef>
              <a:buClr>
                <a:schemeClr val="dk1"/>
              </a:buClr>
              <a:buSzPct val="100000"/>
              <a:buFont typeface="Arial"/>
              <a:buNone/>
              <a:defRPr sz="3600">
                <a:solidFill>
                  <a:schemeClr val="dk1"/>
                </a:solidFill>
              </a:defRPr>
            </a:lvl3pPr>
            <a:lvl4pPr lvl="3" indent="0" algn="ctr" rtl="0">
              <a:spcBef>
                <a:spcPts val="0"/>
              </a:spcBef>
              <a:buClr>
                <a:schemeClr val="dk1"/>
              </a:buClr>
              <a:buSzPct val="100000"/>
              <a:buFont typeface="Arial"/>
              <a:buNone/>
              <a:defRPr sz="3600">
                <a:solidFill>
                  <a:schemeClr val="dk1"/>
                </a:solidFill>
              </a:defRPr>
            </a:lvl4pPr>
            <a:lvl5pPr lvl="4" indent="0" algn="ctr" rtl="0">
              <a:spcBef>
                <a:spcPts val="0"/>
              </a:spcBef>
              <a:buClr>
                <a:schemeClr val="dk1"/>
              </a:buClr>
              <a:buSzPct val="100000"/>
              <a:buFont typeface="Arial"/>
              <a:buNone/>
              <a:defRPr sz="3600">
                <a:solidFill>
                  <a:schemeClr val="dk1"/>
                </a:solidFill>
              </a:defRPr>
            </a:lvl5pPr>
            <a:lvl6pPr lvl="5" indent="0" algn="ctr" rtl="0">
              <a:spcBef>
                <a:spcPts val="0"/>
              </a:spcBef>
              <a:buClr>
                <a:schemeClr val="dk1"/>
              </a:buClr>
              <a:buSzPct val="100000"/>
              <a:buFont typeface="Arial"/>
              <a:buNone/>
              <a:defRPr sz="3600">
                <a:solidFill>
                  <a:schemeClr val="dk1"/>
                </a:solidFill>
              </a:defRPr>
            </a:lvl6pPr>
            <a:lvl7pPr lvl="6" indent="0" algn="ctr" rtl="0">
              <a:spcBef>
                <a:spcPts val="0"/>
              </a:spcBef>
              <a:buClr>
                <a:schemeClr val="dk1"/>
              </a:buClr>
              <a:buSzPct val="100000"/>
              <a:buFont typeface="Arial"/>
              <a:buNone/>
              <a:defRPr sz="3600">
                <a:solidFill>
                  <a:schemeClr val="dk1"/>
                </a:solidFill>
              </a:defRPr>
            </a:lvl7pPr>
            <a:lvl8pPr lvl="7" indent="0" algn="ctr" rtl="0">
              <a:spcBef>
                <a:spcPts val="0"/>
              </a:spcBef>
              <a:buClr>
                <a:schemeClr val="dk1"/>
              </a:buClr>
              <a:buSzPct val="100000"/>
              <a:buFont typeface="Arial"/>
              <a:buNone/>
              <a:defRPr sz="3600">
                <a:solidFill>
                  <a:schemeClr val="dk1"/>
                </a:solidFill>
              </a:defRPr>
            </a:lvl8pPr>
            <a:lvl9pPr lvl="8" indent="0" algn="ctr" rtl="0">
              <a:spcBef>
                <a:spcPts val="0"/>
              </a:spcBef>
              <a:buClr>
                <a:schemeClr val="dk1"/>
              </a:buClr>
              <a:buSzPct val="100000"/>
              <a:buFont typeface="Arial"/>
              <a:buNone/>
              <a:defRPr sz="3600">
                <a:solidFill>
                  <a:schemeClr val="dk1"/>
                </a:solidFill>
              </a:defRPr>
            </a:lvl9pPr>
          </a:lstStyle>
          <a:p>
            <a:endParaRPr/>
          </a:p>
        </p:txBody>
      </p:sp>
      <p:sp>
        <p:nvSpPr>
          <p:cNvPr id="143" name="Shape 143"/>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SzPct val="100000"/>
              <a:buFont typeface="Arial"/>
              <a:buNone/>
              <a:defRPr sz="2800">
                <a:solidFill>
                  <a:schemeClr val="dk1"/>
                </a:solidFill>
              </a:defRPr>
            </a:lvl2pPr>
            <a:lvl3pPr lvl="2" indent="0" rtl="0">
              <a:spcBef>
                <a:spcPts val="0"/>
              </a:spcBef>
              <a:buClr>
                <a:schemeClr val="dk1"/>
              </a:buClr>
              <a:buSzPct val="100000"/>
              <a:buFont typeface="Arial"/>
              <a:buNone/>
              <a:defRPr sz="2800">
                <a:solidFill>
                  <a:schemeClr val="dk1"/>
                </a:solidFill>
              </a:defRPr>
            </a:lvl3pPr>
            <a:lvl4pPr lvl="3" indent="0" rtl="0">
              <a:spcBef>
                <a:spcPts val="0"/>
              </a:spcBef>
              <a:buClr>
                <a:schemeClr val="dk1"/>
              </a:buClr>
              <a:buSzPct val="100000"/>
              <a:buFont typeface="Arial"/>
              <a:buNone/>
              <a:defRPr sz="2800">
                <a:solidFill>
                  <a:schemeClr val="dk1"/>
                </a:solidFill>
              </a:defRPr>
            </a:lvl4pPr>
            <a:lvl5pPr lvl="4" indent="0" rtl="0">
              <a:spcBef>
                <a:spcPts val="0"/>
              </a:spcBef>
              <a:buClr>
                <a:schemeClr val="dk1"/>
              </a:buClr>
              <a:buSzPct val="100000"/>
              <a:buFont typeface="Arial"/>
              <a:buNone/>
              <a:defRPr sz="2800">
                <a:solidFill>
                  <a:schemeClr val="dk1"/>
                </a:solidFill>
              </a:defRPr>
            </a:lvl5pPr>
            <a:lvl6pPr lvl="5" indent="0" rtl="0">
              <a:spcBef>
                <a:spcPts val="0"/>
              </a:spcBef>
              <a:buClr>
                <a:schemeClr val="dk1"/>
              </a:buClr>
              <a:buSzPct val="100000"/>
              <a:buFont typeface="Arial"/>
              <a:buNone/>
              <a:defRPr sz="2800">
                <a:solidFill>
                  <a:schemeClr val="dk1"/>
                </a:solidFill>
              </a:defRPr>
            </a:lvl6pPr>
            <a:lvl7pPr lvl="6" indent="0" rtl="0">
              <a:spcBef>
                <a:spcPts val="0"/>
              </a:spcBef>
              <a:buClr>
                <a:schemeClr val="dk1"/>
              </a:buClr>
              <a:buSzPct val="100000"/>
              <a:buFont typeface="Arial"/>
              <a:buNone/>
              <a:defRPr sz="2800">
                <a:solidFill>
                  <a:schemeClr val="dk1"/>
                </a:solidFill>
              </a:defRPr>
            </a:lvl7pPr>
            <a:lvl8pPr lvl="7" indent="0" rtl="0">
              <a:spcBef>
                <a:spcPts val="0"/>
              </a:spcBef>
              <a:buClr>
                <a:schemeClr val="dk1"/>
              </a:buClr>
              <a:buSzPct val="100000"/>
              <a:buFont typeface="Arial"/>
              <a:buNone/>
              <a:defRPr sz="2800">
                <a:solidFill>
                  <a:schemeClr val="dk1"/>
                </a:solidFill>
              </a:defRPr>
            </a:lvl8pPr>
            <a:lvl9pPr lvl="8" indent="0" rtl="0">
              <a:spcBef>
                <a:spcPts val="0"/>
              </a:spcBef>
              <a:buClr>
                <a:schemeClr val="dk1"/>
              </a:buClr>
              <a:buSzPct val="100000"/>
              <a:buFont typeface="Arial"/>
              <a:buNone/>
              <a:defRPr sz="2800">
                <a:solidFill>
                  <a:schemeClr val="dk1"/>
                </a:solidFill>
              </a:defRPr>
            </a:lvl9pPr>
          </a:lstStyle>
          <a:p>
            <a:endParaRPr/>
          </a:p>
        </p:txBody>
      </p:sp>
      <p:sp>
        <p:nvSpPr>
          <p:cNvPr id="146" name="Shape 146"/>
          <p:cNvSpPr txBox="1">
            <a:spLocks noGrp="1"/>
          </p:cNvSpPr>
          <p:nvPr>
            <p:ph type="body" idx="1"/>
          </p:nvPr>
        </p:nvSpPr>
        <p:spPr>
          <a:xfrm>
            <a:off x="311700" y="1152475"/>
            <a:ext cx="3999900" cy="3416400"/>
          </a:xfrm>
          <a:prstGeom prst="rect">
            <a:avLst/>
          </a:prstGeom>
          <a:noFill/>
          <a:ln>
            <a:noFill/>
          </a:ln>
        </p:spPr>
        <p:txBody>
          <a:bodyPr wrap="square" lIns="91425" tIns="91425" rIns="91425" bIns="91425" anchor="t" anchorCtr="0"/>
          <a:lstStyle>
            <a:lvl1pPr marL="0" marR="0" lvl="0"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1pPr>
            <a:lvl2pPr marL="0" marR="0" lvl="1"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0" marR="0" lvl="2"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0" marR="0" lvl="3"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0" marR="0" lvl="4"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0" marR="0" lvl="5"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0" marR="0" lvl="6"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0" marR="0" lvl="7"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0" marR="0" lvl="8"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147" name="Shape 147"/>
          <p:cNvSpPr txBox="1">
            <a:spLocks noGrp="1"/>
          </p:cNvSpPr>
          <p:nvPr>
            <p:ph type="body" idx="2"/>
          </p:nvPr>
        </p:nvSpPr>
        <p:spPr>
          <a:xfrm>
            <a:off x="4832400" y="1152475"/>
            <a:ext cx="3999900" cy="3416400"/>
          </a:xfrm>
          <a:prstGeom prst="rect">
            <a:avLst/>
          </a:prstGeom>
          <a:noFill/>
          <a:ln>
            <a:noFill/>
          </a:ln>
        </p:spPr>
        <p:txBody>
          <a:bodyPr wrap="square" lIns="91425" tIns="91425" rIns="91425" bIns="91425" anchor="t" anchorCtr="0"/>
          <a:lstStyle>
            <a:lvl1pPr marL="0" marR="0" lvl="0"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1pPr>
            <a:lvl2pPr marL="0" marR="0" lvl="1"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0" marR="0" lvl="2"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0" marR="0" lvl="3"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0" marR="0" lvl="4"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0" marR="0" lvl="5"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0" marR="0" lvl="6"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0" marR="0" lvl="7"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0" marR="0" lvl="8"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148" name="Shape 14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SzPct val="100000"/>
              <a:buFont typeface="Arial"/>
              <a:buNone/>
              <a:defRPr sz="2800">
                <a:solidFill>
                  <a:schemeClr val="dk1"/>
                </a:solidFill>
              </a:defRPr>
            </a:lvl2pPr>
            <a:lvl3pPr lvl="2" indent="0" rtl="0">
              <a:spcBef>
                <a:spcPts val="0"/>
              </a:spcBef>
              <a:buClr>
                <a:schemeClr val="dk1"/>
              </a:buClr>
              <a:buSzPct val="100000"/>
              <a:buFont typeface="Arial"/>
              <a:buNone/>
              <a:defRPr sz="2800">
                <a:solidFill>
                  <a:schemeClr val="dk1"/>
                </a:solidFill>
              </a:defRPr>
            </a:lvl3pPr>
            <a:lvl4pPr lvl="3" indent="0" rtl="0">
              <a:spcBef>
                <a:spcPts val="0"/>
              </a:spcBef>
              <a:buClr>
                <a:schemeClr val="dk1"/>
              </a:buClr>
              <a:buSzPct val="100000"/>
              <a:buFont typeface="Arial"/>
              <a:buNone/>
              <a:defRPr sz="2800">
                <a:solidFill>
                  <a:schemeClr val="dk1"/>
                </a:solidFill>
              </a:defRPr>
            </a:lvl4pPr>
            <a:lvl5pPr lvl="4" indent="0" rtl="0">
              <a:spcBef>
                <a:spcPts val="0"/>
              </a:spcBef>
              <a:buClr>
                <a:schemeClr val="dk1"/>
              </a:buClr>
              <a:buSzPct val="100000"/>
              <a:buFont typeface="Arial"/>
              <a:buNone/>
              <a:defRPr sz="2800">
                <a:solidFill>
                  <a:schemeClr val="dk1"/>
                </a:solidFill>
              </a:defRPr>
            </a:lvl5pPr>
            <a:lvl6pPr lvl="5" indent="0" rtl="0">
              <a:spcBef>
                <a:spcPts val="0"/>
              </a:spcBef>
              <a:buClr>
                <a:schemeClr val="dk1"/>
              </a:buClr>
              <a:buSzPct val="100000"/>
              <a:buFont typeface="Arial"/>
              <a:buNone/>
              <a:defRPr sz="2800">
                <a:solidFill>
                  <a:schemeClr val="dk1"/>
                </a:solidFill>
              </a:defRPr>
            </a:lvl6pPr>
            <a:lvl7pPr lvl="6" indent="0" rtl="0">
              <a:spcBef>
                <a:spcPts val="0"/>
              </a:spcBef>
              <a:buClr>
                <a:schemeClr val="dk1"/>
              </a:buClr>
              <a:buSzPct val="100000"/>
              <a:buFont typeface="Arial"/>
              <a:buNone/>
              <a:defRPr sz="2800">
                <a:solidFill>
                  <a:schemeClr val="dk1"/>
                </a:solidFill>
              </a:defRPr>
            </a:lvl7pPr>
            <a:lvl8pPr lvl="7" indent="0" rtl="0">
              <a:spcBef>
                <a:spcPts val="0"/>
              </a:spcBef>
              <a:buClr>
                <a:schemeClr val="dk1"/>
              </a:buClr>
              <a:buSzPct val="100000"/>
              <a:buFont typeface="Arial"/>
              <a:buNone/>
              <a:defRPr sz="2800">
                <a:solidFill>
                  <a:schemeClr val="dk1"/>
                </a:solidFill>
              </a:defRPr>
            </a:lvl8pPr>
            <a:lvl9pPr lvl="8" indent="0" rtl="0">
              <a:spcBef>
                <a:spcPts val="0"/>
              </a:spcBef>
              <a:buClr>
                <a:schemeClr val="dk1"/>
              </a:buClr>
              <a:buSzPct val="100000"/>
              <a:buFont typeface="Arial"/>
              <a:buNone/>
              <a:defRPr sz="2800">
                <a:solidFill>
                  <a:schemeClr val="dk1"/>
                </a:solidFill>
              </a:defRPr>
            </a:lvl9pPr>
          </a:lstStyle>
          <a:p>
            <a:endParaRPr/>
          </a:p>
        </p:txBody>
      </p:sp>
      <p:sp>
        <p:nvSpPr>
          <p:cNvPr id="151" name="Shape 151"/>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555600"/>
            <a:ext cx="2808000" cy="755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Arial"/>
              <a:buNone/>
              <a:defRPr sz="2400" b="0" i="0" u="none" strike="noStrike" cap="none">
                <a:solidFill>
                  <a:schemeClr val="dk1"/>
                </a:solidFill>
                <a:latin typeface="Arial"/>
                <a:ea typeface="Arial"/>
                <a:cs typeface="Arial"/>
                <a:sym typeface="Arial"/>
              </a:defRPr>
            </a:lvl1pPr>
            <a:lvl2pPr lvl="1" indent="0" rtl="0">
              <a:spcBef>
                <a:spcPts val="0"/>
              </a:spcBef>
              <a:buClr>
                <a:schemeClr val="dk1"/>
              </a:buClr>
              <a:buSzPct val="100000"/>
              <a:buFont typeface="Arial"/>
              <a:buNone/>
              <a:defRPr sz="2400">
                <a:solidFill>
                  <a:schemeClr val="dk1"/>
                </a:solidFill>
              </a:defRPr>
            </a:lvl2pPr>
            <a:lvl3pPr lvl="2" indent="0" rtl="0">
              <a:spcBef>
                <a:spcPts val="0"/>
              </a:spcBef>
              <a:buClr>
                <a:schemeClr val="dk1"/>
              </a:buClr>
              <a:buSzPct val="100000"/>
              <a:buFont typeface="Arial"/>
              <a:buNone/>
              <a:defRPr sz="2400">
                <a:solidFill>
                  <a:schemeClr val="dk1"/>
                </a:solidFill>
              </a:defRPr>
            </a:lvl3pPr>
            <a:lvl4pPr lvl="3" indent="0" rtl="0">
              <a:spcBef>
                <a:spcPts val="0"/>
              </a:spcBef>
              <a:buClr>
                <a:schemeClr val="dk1"/>
              </a:buClr>
              <a:buSzPct val="100000"/>
              <a:buFont typeface="Arial"/>
              <a:buNone/>
              <a:defRPr sz="2400">
                <a:solidFill>
                  <a:schemeClr val="dk1"/>
                </a:solidFill>
              </a:defRPr>
            </a:lvl4pPr>
            <a:lvl5pPr lvl="4" indent="0" rtl="0">
              <a:spcBef>
                <a:spcPts val="0"/>
              </a:spcBef>
              <a:buClr>
                <a:schemeClr val="dk1"/>
              </a:buClr>
              <a:buSzPct val="100000"/>
              <a:buFont typeface="Arial"/>
              <a:buNone/>
              <a:defRPr sz="2400">
                <a:solidFill>
                  <a:schemeClr val="dk1"/>
                </a:solidFill>
              </a:defRPr>
            </a:lvl5pPr>
            <a:lvl6pPr lvl="5" indent="0" rtl="0">
              <a:spcBef>
                <a:spcPts val="0"/>
              </a:spcBef>
              <a:buClr>
                <a:schemeClr val="dk1"/>
              </a:buClr>
              <a:buSzPct val="100000"/>
              <a:buFont typeface="Arial"/>
              <a:buNone/>
              <a:defRPr sz="2400">
                <a:solidFill>
                  <a:schemeClr val="dk1"/>
                </a:solidFill>
              </a:defRPr>
            </a:lvl6pPr>
            <a:lvl7pPr lvl="6" indent="0" rtl="0">
              <a:spcBef>
                <a:spcPts val="0"/>
              </a:spcBef>
              <a:buClr>
                <a:schemeClr val="dk1"/>
              </a:buClr>
              <a:buSzPct val="100000"/>
              <a:buFont typeface="Arial"/>
              <a:buNone/>
              <a:defRPr sz="2400">
                <a:solidFill>
                  <a:schemeClr val="dk1"/>
                </a:solidFill>
              </a:defRPr>
            </a:lvl7pPr>
            <a:lvl8pPr lvl="7" indent="0" rtl="0">
              <a:spcBef>
                <a:spcPts val="0"/>
              </a:spcBef>
              <a:buClr>
                <a:schemeClr val="dk1"/>
              </a:buClr>
              <a:buSzPct val="100000"/>
              <a:buFont typeface="Arial"/>
              <a:buNone/>
              <a:defRPr sz="2400">
                <a:solidFill>
                  <a:schemeClr val="dk1"/>
                </a:solidFill>
              </a:defRPr>
            </a:lvl8pPr>
            <a:lvl9pPr lvl="8" indent="0" rtl="0">
              <a:spcBef>
                <a:spcPts val="0"/>
              </a:spcBef>
              <a:buClr>
                <a:schemeClr val="dk1"/>
              </a:buClr>
              <a:buSzPct val="100000"/>
              <a:buFont typeface="Arial"/>
              <a:buNone/>
              <a:defRPr sz="2400">
                <a:solidFill>
                  <a:schemeClr val="dk1"/>
                </a:solidFill>
              </a:defRPr>
            </a:lvl9pPr>
          </a:lstStyle>
          <a:p>
            <a:endParaRPr/>
          </a:p>
        </p:txBody>
      </p:sp>
      <p:sp>
        <p:nvSpPr>
          <p:cNvPr id="154" name="Shape 154"/>
          <p:cNvSpPr txBox="1">
            <a:spLocks noGrp="1"/>
          </p:cNvSpPr>
          <p:nvPr>
            <p:ph type="body" idx="1"/>
          </p:nvPr>
        </p:nvSpPr>
        <p:spPr>
          <a:xfrm>
            <a:off x="311700" y="1389600"/>
            <a:ext cx="2808000" cy="3179400"/>
          </a:xfrm>
          <a:prstGeom prst="rect">
            <a:avLst/>
          </a:prstGeom>
          <a:noFill/>
          <a:ln>
            <a:noFill/>
          </a:ln>
        </p:spPr>
        <p:txBody>
          <a:bodyPr wrap="square" lIns="91425" tIns="91425" rIns="91425" bIns="91425" anchor="t" anchorCtr="0"/>
          <a:lstStyle>
            <a:lvl1pPr marL="0" marR="0" lvl="0"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1pPr>
            <a:lvl2pPr marL="0" marR="0" lvl="1"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0" marR="0" lvl="2"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0" marR="0" lvl="3"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0" marR="0" lvl="4"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0" marR="0" lvl="5"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0" marR="0" lvl="6"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0" marR="0" lvl="7"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0" marR="0" lvl="8"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155" name="Shape 155"/>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Main point">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90250" y="450150"/>
            <a:ext cx="6367800" cy="4090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ct val="100000"/>
              <a:buFont typeface="Arial"/>
              <a:buNone/>
              <a:defRPr sz="4800" b="0" i="0" u="none" strike="noStrike" cap="none">
                <a:solidFill>
                  <a:schemeClr val="dk1"/>
                </a:solidFill>
                <a:latin typeface="Arial"/>
                <a:ea typeface="Arial"/>
                <a:cs typeface="Arial"/>
                <a:sym typeface="Arial"/>
              </a:defRPr>
            </a:lvl1pPr>
            <a:lvl2pPr lvl="1" indent="0" rtl="0">
              <a:spcBef>
                <a:spcPts val="0"/>
              </a:spcBef>
              <a:buClr>
                <a:schemeClr val="dk1"/>
              </a:buClr>
              <a:buSzPct val="100000"/>
              <a:buFont typeface="Arial"/>
              <a:buNone/>
              <a:defRPr sz="4800">
                <a:solidFill>
                  <a:schemeClr val="dk1"/>
                </a:solidFill>
              </a:defRPr>
            </a:lvl2pPr>
            <a:lvl3pPr lvl="2" indent="0" rtl="0">
              <a:spcBef>
                <a:spcPts val="0"/>
              </a:spcBef>
              <a:buClr>
                <a:schemeClr val="dk1"/>
              </a:buClr>
              <a:buSzPct val="100000"/>
              <a:buFont typeface="Arial"/>
              <a:buNone/>
              <a:defRPr sz="4800">
                <a:solidFill>
                  <a:schemeClr val="dk1"/>
                </a:solidFill>
              </a:defRPr>
            </a:lvl3pPr>
            <a:lvl4pPr lvl="3" indent="0" rtl="0">
              <a:spcBef>
                <a:spcPts val="0"/>
              </a:spcBef>
              <a:buClr>
                <a:schemeClr val="dk1"/>
              </a:buClr>
              <a:buSzPct val="100000"/>
              <a:buFont typeface="Arial"/>
              <a:buNone/>
              <a:defRPr sz="4800">
                <a:solidFill>
                  <a:schemeClr val="dk1"/>
                </a:solidFill>
              </a:defRPr>
            </a:lvl4pPr>
            <a:lvl5pPr lvl="4" indent="0" rtl="0">
              <a:spcBef>
                <a:spcPts val="0"/>
              </a:spcBef>
              <a:buClr>
                <a:schemeClr val="dk1"/>
              </a:buClr>
              <a:buSzPct val="100000"/>
              <a:buFont typeface="Arial"/>
              <a:buNone/>
              <a:defRPr sz="4800">
                <a:solidFill>
                  <a:schemeClr val="dk1"/>
                </a:solidFill>
              </a:defRPr>
            </a:lvl5pPr>
            <a:lvl6pPr lvl="5" indent="0" rtl="0">
              <a:spcBef>
                <a:spcPts val="0"/>
              </a:spcBef>
              <a:buClr>
                <a:schemeClr val="dk1"/>
              </a:buClr>
              <a:buSzPct val="100000"/>
              <a:buFont typeface="Arial"/>
              <a:buNone/>
              <a:defRPr sz="4800">
                <a:solidFill>
                  <a:schemeClr val="dk1"/>
                </a:solidFill>
              </a:defRPr>
            </a:lvl6pPr>
            <a:lvl7pPr lvl="6" indent="0" rtl="0">
              <a:spcBef>
                <a:spcPts val="0"/>
              </a:spcBef>
              <a:buClr>
                <a:schemeClr val="dk1"/>
              </a:buClr>
              <a:buSzPct val="100000"/>
              <a:buFont typeface="Arial"/>
              <a:buNone/>
              <a:defRPr sz="4800">
                <a:solidFill>
                  <a:schemeClr val="dk1"/>
                </a:solidFill>
              </a:defRPr>
            </a:lvl7pPr>
            <a:lvl8pPr lvl="7" indent="0" rtl="0">
              <a:spcBef>
                <a:spcPts val="0"/>
              </a:spcBef>
              <a:buClr>
                <a:schemeClr val="dk1"/>
              </a:buClr>
              <a:buSzPct val="100000"/>
              <a:buFont typeface="Arial"/>
              <a:buNone/>
              <a:defRPr sz="4800">
                <a:solidFill>
                  <a:schemeClr val="dk1"/>
                </a:solidFill>
              </a:defRPr>
            </a:lvl8pPr>
            <a:lvl9pPr lvl="8" indent="0" rtl="0">
              <a:spcBef>
                <a:spcPts val="0"/>
              </a:spcBef>
              <a:buClr>
                <a:schemeClr val="dk1"/>
              </a:buClr>
              <a:buSzPct val="100000"/>
              <a:buFont typeface="Arial"/>
              <a:buNone/>
              <a:defRPr sz="4800">
                <a:solidFill>
                  <a:schemeClr val="dk1"/>
                </a:solidFill>
              </a:defRPr>
            </a:lvl9pPr>
          </a:lstStyle>
          <a:p>
            <a:endParaRPr/>
          </a:p>
        </p:txBody>
      </p:sp>
      <p:sp>
        <p:nvSpPr>
          <p:cNvPr id="158" name="Shape 15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59"/>
        <p:cNvGrpSpPr/>
        <p:nvPr/>
      </p:nvGrpSpPr>
      <p:grpSpPr>
        <a:xfrm>
          <a:off x="0" y="0"/>
          <a:ext cx="0" cy="0"/>
          <a:chOff x="0" y="0"/>
          <a:chExt cx="0" cy="0"/>
        </a:xfrm>
      </p:grpSpPr>
      <p:sp>
        <p:nvSpPr>
          <p:cNvPr id="160" name="Shape 160"/>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61" name="Shape 161"/>
          <p:cNvSpPr txBox="1">
            <a:spLocks noGrp="1"/>
          </p:cNvSpPr>
          <p:nvPr>
            <p:ph type="title"/>
          </p:nvPr>
        </p:nvSpPr>
        <p:spPr>
          <a:xfrm>
            <a:off x="265500" y="1233175"/>
            <a:ext cx="4045200" cy="1482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Arial"/>
              <a:buNone/>
              <a:defRPr sz="4200" b="0" i="0" u="none" strike="noStrike" cap="none">
                <a:solidFill>
                  <a:schemeClr val="dk1"/>
                </a:solidFill>
                <a:latin typeface="Arial"/>
                <a:ea typeface="Arial"/>
                <a:cs typeface="Arial"/>
                <a:sym typeface="Arial"/>
              </a:defRPr>
            </a:lvl1pPr>
            <a:lvl2pPr lvl="1" indent="0" algn="ctr" rtl="0">
              <a:spcBef>
                <a:spcPts val="0"/>
              </a:spcBef>
              <a:buClr>
                <a:schemeClr val="dk1"/>
              </a:buClr>
              <a:buSzPct val="100000"/>
              <a:buFont typeface="Arial"/>
              <a:buNone/>
              <a:defRPr sz="4200">
                <a:solidFill>
                  <a:schemeClr val="dk1"/>
                </a:solidFill>
              </a:defRPr>
            </a:lvl2pPr>
            <a:lvl3pPr lvl="2" indent="0" algn="ctr" rtl="0">
              <a:spcBef>
                <a:spcPts val="0"/>
              </a:spcBef>
              <a:buClr>
                <a:schemeClr val="dk1"/>
              </a:buClr>
              <a:buSzPct val="100000"/>
              <a:buFont typeface="Arial"/>
              <a:buNone/>
              <a:defRPr sz="4200">
                <a:solidFill>
                  <a:schemeClr val="dk1"/>
                </a:solidFill>
              </a:defRPr>
            </a:lvl3pPr>
            <a:lvl4pPr lvl="3" indent="0" algn="ctr" rtl="0">
              <a:spcBef>
                <a:spcPts val="0"/>
              </a:spcBef>
              <a:buClr>
                <a:schemeClr val="dk1"/>
              </a:buClr>
              <a:buSzPct val="100000"/>
              <a:buFont typeface="Arial"/>
              <a:buNone/>
              <a:defRPr sz="4200">
                <a:solidFill>
                  <a:schemeClr val="dk1"/>
                </a:solidFill>
              </a:defRPr>
            </a:lvl4pPr>
            <a:lvl5pPr lvl="4" indent="0" algn="ctr" rtl="0">
              <a:spcBef>
                <a:spcPts val="0"/>
              </a:spcBef>
              <a:buClr>
                <a:schemeClr val="dk1"/>
              </a:buClr>
              <a:buSzPct val="100000"/>
              <a:buFont typeface="Arial"/>
              <a:buNone/>
              <a:defRPr sz="4200">
                <a:solidFill>
                  <a:schemeClr val="dk1"/>
                </a:solidFill>
              </a:defRPr>
            </a:lvl5pPr>
            <a:lvl6pPr lvl="5" indent="0" algn="ctr" rtl="0">
              <a:spcBef>
                <a:spcPts val="0"/>
              </a:spcBef>
              <a:buClr>
                <a:schemeClr val="dk1"/>
              </a:buClr>
              <a:buSzPct val="100000"/>
              <a:buFont typeface="Arial"/>
              <a:buNone/>
              <a:defRPr sz="4200">
                <a:solidFill>
                  <a:schemeClr val="dk1"/>
                </a:solidFill>
              </a:defRPr>
            </a:lvl6pPr>
            <a:lvl7pPr lvl="6" indent="0" algn="ctr" rtl="0">
              <a:spcBef>
                <a:spcPts val="0"/>
              </a:spcBef>
              <a:buClr>
                <a:schemeClr val="dk1"/>
              </a:buClr>
              <a:buSzPct val="100000"/>
              <a:buFont typeface="Arial"/>
              <a:buNone/>
              <a:defRPr sz="4200">
                <a:solidFill>
                  <a:schemeClr val="dk1"/>
                </a:solidFill>
              </a:defRPr>
            </a:lvl7pPr>
            <a:lvl8pPr lvl="7" indent="0" algn="ctr" rtl="0">
              <a:spcBef>
                <a:spcPts val="0"/>
              </a:spcBef>
              <a:buClr>
                <a:schemeClr val="dk1"/>
              </a:buClr>
              <a:buSzPct val="100000"/>
              <a:buFont typeface="Arial"/>
              <a:buNone/>
              <a:defRPr sz="4200">
                <a:solidFill>
                  <a:schemeClr val="dk1"/>
                </a:solidFill>
              </a:defRPr>
            </a:lvl8pPr>
            <a:lvl9pPr lvl="8" indent="0" algn="ctr" rtl="0">
              <a:spcBef>
                <a:spcPts val="0"/>
              </a:spcBef>
              <a:buClr>
                <a:schemeClr val="dk1"/>
              </a:buClr>
              <a:buSzPct val="100000"/>
              <a:buFont typeface="Arial"/>
              <a:buNone/>
              <a:defRPr sz="4200">
                <a:solidFill>
                  <a:schemeClr val="dk1"/>
                </a:solidFill>
              </a:defRPr>
            </a:lvl9pPr>
          </a:lstStyle>
          <a:p>
            <a:endParaRPr/>
          </a:p>
        </p:txBody>
      </p:sp>
      <p:sp>
        <p:nvSpPr>
          <p:cNvPr id="162" name="Shape 162"/>
          <p:cNvSpPr txBox="1">
            <a:spLocks noGrp="1"/>
          </p:cNvSpPr>
          <p:nvPr>
            <p:ph type="subTitle" idx="1"/>
          </p:nvPr>
        </p:nvSpPr>
        <p:spPr>
          <a:xfrm>
            <a:off x="265500" y="2803075"/>
            <a:ext cx="4045200" cy="12351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1pPr>
            <a:lvl2pPr marL="0" marR="0" lvl="1"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chemeClr val="dk2"/>
              </a:buClr>
              <a:buSzPct val="100000"/>
              <a:buFont typeface="Arial"/>
              <a:buNone/>
              <a:defRPr sz="2100" b="0" i="0" u="none" strike="noStrike" cap="none">
                <a:solidFill>
                  <a:schemeClr val="dk2"/>
                </a:solidFill>
                <a:latin typeface="Arial"/>
                <a:ea typeface="Arial"/>
                <a:cs typeface="Arial"/>
                <a:sym typeface="Arial"/>
              </a:defRPr>
            </a:lvl9pPr>
          </a:lstStyle>
          <a:p>
            <a:endParaRPr/>
          </a:p>
        </p:txBody>
      </p:sp>
      <p:sp>
        <p:nvSpPr>
          <p:cNvPr id="163" name="Shape 163"/>
          <p:cNvSpPr txBox="1">
            <a:spLocks noGrp="1"/>
          </p:cNvSpPr>
          <p:nvPr>
            <p:ph type="body" idx="2"/>
          </p:nvPr>
        </p:nvSpPr>
        <p:spPr>
          <a:xfrm>
            <a:off x="4939500" y="724075"/>
            <a:ext cx="3837000" cy="3695100"/>
          </a:xfrm>
          <a:prstGeom prst="rect">
            <a:avLst/>
          </a:prstGeom>
          <a:noFill/>
          <a:ln>
            <a:noFill/>
          </a:ln>
        </p:spPr>
        <p:txBody>
          <a:bodyPr wrap="square" lIns="91425" tIns="91425" rIns="91425" bIns="91425" anchor="ctr" anchorCtr="0"/>
          <a:lstStyle>
            <a:lvl1pPr marL="0" marR="0" lvl="0" indent="114300" algn="l"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4" name="Shape 164"/>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aption">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311700" y="4230575"/>
            <a:ext cx="5998800" cy="605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ct val="100000"/>
              <a:buFont typeface="Arial"/>
              <a:buNone/>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7" name="Shape 167"/>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ig number">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1106125"/>
            <a:ext cx="8520600" cy="19635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SzPct val="100000"/>
              <a:buFont typeface="Arial"/>
              <a:buNone/>
              <a:defRPr sz="12000" b="0" i="0" u="none" strike="noStrike" cap="none">
                <a:solidFill>
                  <a:schemeClr val="dk1"/>
                </a:solidFill>
                <a:latin typeface="Arial"/>
                <a:ea typeface="Arial"/>
                <a:cs typeface="Arial"/>
                <a:sym typeface="Arial"/>
              </a:defRPr>
            </a:lvl1pPr>
            <a:lvl2pPr lvl="1" indent="0" algn="ctr" rtl="0">
              <a:spcBef>
                <a:spcPts val="0"/>
              </a:spcBef>
              <a:buClr>
                <a:schemeClr val="dk1"/>
              </a:buClr>
              <a:buSzPct val="100000"/>
              <a:buFont typeface="Arial"/>
              <a:buNone/>
              <a:defRPr sz="12000">
                <a:solidFill>
                  <a:schemeClr val="dk1"/>
                </a:solidFill>
              </a:defRPr>
            </a:lvl2pPr>
            <a:lvl3pPr lvl="2" indent="0" algn="ctr" rtl="0">
              <a:spcBef>
                <a:spcPts val="0"/>
              </a:spcBef>
              <a:buClr>
                <a:schemeClr val="dk1"/>
              </a:buClr>
              <a:buSzPct val="100000"/>
              <a:buFont typeface="Arial"/>
              <a:buNone/>
              <a:defRPr sz="12000">
                <a:solidFill>
                  <a:schemeClr val="dk1"/>
                </a:solidFill>
              </a:defRPr>
            </a:lvl3pPr>
            <a:lvl4pPr lvl="3" indent="0" algn="ctr" rtl="0">
              <a:spcBef>
                <a:spcPts val="0"/>
              </a:spcBef>
              <a:buClr>
                <a:schemeClr val="dk1"/>
              </a:buClr>
              <a:buSzPct val="100000"/>
              <a:buFont typeface="Arial"/>
              <a:buNone/>
              <a:defRPr sz="12000">
                <a:solidFill>
                  <a:schemeClr val="dk1"/>
                </a:solidFill>
              </a:defRPr>
            </a:lvl4pPr>
            <a:lvl5pPr lvl="4" indent="0" algn="ctr" rtl="0">
              <a:spcBef>
                <a:spcPts val="0"/>
              </a:spcBef>
              <a:buClr>
                <a:schemeClr val="dk1"/>
              </a:buClr>
              <a:buSzPct val="100000"/>
              <a:buFont typeface="Arial"/>
              <a:buNone/>
              <a:defRPr sz="12000">
                <a:solidFill>
                  <a:schemeClr val="dk1"/>
                </a:solidFill>
              </a:defRPr>
            </a:lvl5pPr>
            <a:lvl6pPr lvl="5" indent="0" algn="ctr" rtl="0">
              <a:spcBef>
                <a:spcPts val="0"/>
              </a:spcBef>
              <a:buClr>
                <a:schemeClr val="dk1"/>
              </a:buClr>
              <a:buSzPct val="100000"/>
              <a:buFont typeface="Arial"/>
              <a:buNone/>
              <a:defRPr sz="12000">
                <a:solidFill>
                  <a:schemeClr val="dk1"/>
                </a:solidFill>
              </a:defRPr>
            </a:lvl6pPr>
            <a:lvl7pPr lvl="6" indent="0" algn="ctr" rtl="0">
              <a:spcBef>
                <a:spcPts val="0"/>
              </a:spcBef>
              <a:buClr>
                <a:schemeClr val="dk1"/>
              </a:buClr>
              <a:buSzPct val="100000"/>
              <a:buFont typeface="Arial"/>
              <a:buNone/>
              <a:defRPr sz="12000">
                <a:solidFill>
                  <a:schemeClr val="dk1"/>
                </a:solidFill>
              </a:defRPr>
            </a:lvl7pPr>
            <a:lvl8pPr lvl="7" indent="0" algn="ctr" rtl="0">
              <a:spcBef>
                <a:spcPts val="0"/>
              </a:spcBef>
              <a:buClr>
                <a:schemeClr val="dk1"/>
              </a:buClr>
              <a:buSzPct val="100000"/>
              <a:buFont typeface="Arial"/>
              <a:buNone/>
              <a:defRPr sz="12000">
                <a:solidFill>
                  <a:schemeClr val="dk1"/>
                </a:solidFill>
              </a:defRPr>
            </a:lvl8pPr>
            <a:lvl9pPr lvl="8" indent="0" algn="ctr" rtl="0">
              <a:spcBef>
                <a:spcPts val="0"/>
              </a:spcBef>
              <a:buClr>
                <a:schemeClr val="dk1"/>
              </a:buClr>
              <a:buSzPct val="100000"/>
              <a:buFont typeface="Arial"/>
              <a:buNone/>
              <a:defRPr sz="12000">
                <a:solidFill>
                  <a:schemeClr val="dk1"/>
                </a:solidFill>
              </a:defRPr>
            </a:lvl9pPr>
          </a:lstStyle>
          <a:p>
            <a:endParaRPr/>
          </a:p>
        </p:txBody>
      </p:sp>
      <p:sp>
        <p:nvSpPr>
          <p:cNvPr id="170" name="Shape 170"/>
          <p:cNvSpPr txBox="1">
            <a:spLocks noGrp="1"/>
          </p:cNvSpPr>
          <p:nvPr>
            <p:ph type="body" idx="1"/>
          </p:nvPr>
        </p:nvSpPr>
        <p:spPr>
          <a:xfrm>
            <a:off x="311700" y="3152225"/>
            <a:ext cx="8520600" cy="1300800"/>
          </a:xfrm>
          <a:prstGeom prst="rect">
            <a:avLst/>
          </a:prstGeom>
          <a:noFill/>
          <a:ln>
            <a:noFill/>
          </a:ln>
        </p:spPr>
        <p:txBody>
          <a:bodyPr wrap="square" lIns="91425" tIns="91425" rIns="91425" bIns="91425" anchor="t" anchorCtr="0"/>
          <a:lstStyle>
            <a:lvl1pPr marL="0" marR="0" lvl="0" indent="114300" algn="ctr"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0" marR="0" lvl="1"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1" name="Shape 171"/>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72"/>
        <p:cNvGrpSpPr/>
        <p:nvPr/>
      </p:nvGrpSpPr>
      <p:grpSpPr>
        <a:xfrm>
          <a:off x="0" y="0"/>
          <a:ext cx="0" cy="0"/>
          <a:chOff x="0" y="0"/>
          <a:chExt cx="0" cy="0"/>
        </a:xfrm>
      </p:grpSpPr>
      <p:sp>
        <p:nvSpPr>
          <p:cNvPr id="173" name="Shape 173"/>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28650" y="273844"/>
            <a:ext cx="7886700" cy="9942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52" name="Shape 52"/>
          <p:cNvSpPr txBox="1">
            <a:spLocks noGrp="1"/>
          </p:cNvSpPr>
          <p:nvPr>
            <p:ph type="body" idx="1"/>
          </p:nvPr>
        </p:nvSpPr>
        <p:spPr>
          <a:xfrm>
            <a:off x="628650" y="1369219"/>
            <a:ext cx="7886700" cy="3263400"/>
          </a:xfrm>
          <a:prstGeom prst="rect">
            <a:avLst/>
          </a:prstGeom>
          <a:noFill/>
          <a:ln>
            <a:noFill/>
          </a:ln>
        </p:spPr>
        <p:txBody>
          <a:bodyPr wrap="square"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628650" y="4767263"/>
            <a:ext cx="20574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Shape 54"/>
          <p:cNvSpPr txBox="1">
            <a:spLocks noGrp="1"/>
          </p:cNvSpPr>
          <p:nvPr>
            <p:ph type="ftr" idx="11"/>
          </p:nvPr>
        </p:nvSpPr>
        <p:spPr>
          <a:xfrm>
            <a:off x="3028950" y="4767263"/>
            <a:ext cx="30861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6457950" y="4767263"/>
            <a:ext cx="2057400" cy="273900"/>
          </a:xfrm>
          <a:prstGeom prst="rect">
            <a:avLst/>
          </a:prstGeom>
          <a:noFill/>
          <a:ln>
            <a:noFill/>
          </a:ln>
        </p:spPr>
        <p:txBody>
          <a:bodyPr wrap="square" lIns="91425" tIns="45700" rIns="91425" bIns="45700"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SzPct val="100000"/>
              <a:buFont typeface="Arial"/>
              <a:buNone/>
              <a:defRPr sz="2800">
                <a:solidFill>
                  <a:schemeClr val="dk1"/>
                </a:solidFill>
              </a:defRPr>
            </a:lvl2pPr>
            <a:lvl3pPr lvl="2" indent="0" rtl="0">
              <a:spcBef>
                <a:spcPts val="0"/>
              </a:spcBef>
              <a:buClr>
                <a:schemeClr val="dk1"/>
              </a:buClr>
              <a:buSzPct val="100000"/>
              <a:buFont typeface="Arial"/>
              <a:buNone/>
              <a:defRPr sz="2800">
                <a:solidFill>
                  <a:schemeClr val="dk1"/>
                </a:solidFill>
              </a:defRPr>
            </a:lvl3pPr>
            <a:lvl4pPr lvl="3" indent="0" rtl="0">
              <a:spcBef>
                <a:spcPts val="0"/>
              </a:spcBef>
              <a:buClr>
                <a:schemeClr val="dk1"/>
              </a:buClr>
              <a:buSzPct val="100000"/>
              <a:buFont typeface="Arial"/>
              <a:buNone/>
              <a:defRPr sz="2800">
                <a:solidFill>
                  <a:schemeClr val="dk1"/>
                </a:solidFill>
              </a:defRPr>
            </a:lvl4pPr>
            <a:lvl5pPr lvl="4" indent="0" rtl="0">
              <a:spcBef>
                <a:spcPts val="0"/>
              </a:spcBef>
              <a:buClr>
                <a:schemeClr val="dk1"/>
              </a:buClr>
              <a:buSzPct val="100000"/>
              <a:buFont typeface="Arial"/>
              <a:buNone/>
              <a:defRPr sz="2800">
                <a:solidFill>
                  <a:schemeClr val="dk1"/>
                </a:solidFill>
              </a:defRPr>
            </a:lvl5pPr>
            <a:lvl6pPr lvl="5" indent="0" rtl="0">
              <a:spcBef>
                <a:spcPts val="0"/>
              </a:spcBef>
              <a:buClr>
                <a:schemeClr val="dk1"/>
              </a:buClr>
              <a:buSzPct val="100000"/>
              <a:buFont typeface="Arial"/>
              <a:buNone/>
              <a:defRPr sz="2800">
                <a:solidFill>
                  <a:schemeClr val="dk1"/>
                </a:solidFill>
              </a:defRPr>
            </a:lvl6pPr>
            <a:lvl7pPr lvl="6" indent="0" rtl="0">
              <a:spcBef>
                <a:spcPts val="0"/>
              </a:spcBef>
              <a:buClr>
                <a:schemeClr val="dk1"/>
              </a:buClr>
              <a:buSzPct val="100000"/>
              <a:buFont typeface="Arial"/>
              <a:buNone/>
              <a:defRPr sz="2800">
                <a:solidFill>
                  <a:schemeClr val="dk1"/>
                </a:solidFill>
              </a:defRPr>
            </a:lvl7pPr>
            <a:lvl8pPr lvl="7" indent="0" rtl="0">
              <a:spcBef>
                <a:spcPts val="0"/>
              </a:spcBef>
              <a:buClr>
                <a:schemeClr val="dk1"/>
              </a:buClr>
              <a:buSzPct val="100000"/>
              <a:buFont typeface="Arial"/>
              <a:buNone/>
              <a:defRPr sz="2800">
                <a:solidFill>
                  <a:schemeClr val="dk1"/>
                </a:solidFill>
              </a:defRPr>
            </a:lvl8pPr>
            <a:lvl9pPr lvl="8" indent="0" rtl="0">
              <a:spcBef>
                <a:spcPts val="0"/>
              </a:spcBef>
              <a:buClr>
                <a:schemeClr val="dk1"/>
              </a:buClr>
              <a:buSzPct val="100000"/>
              <a:buFont typeface="Arial"/>
              <a:buNone/>
              <a:defRPr sz="2800">
                <a:solidFill>
                  <a:schemeClr val="dk1"/>
                </a:solidFill>
              </a:defRPr>
            </a:lvl9pPr>
          </a:lstStyle>
          <a:p>
            <a:endParaRPr/>
          </a:p>
        </p:txBody>
      </p:sp>
      <p:sp>
        <p:nvSpPr>
          <p:cNvPr id="131" name="Shape 131"/>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0" marR="0" lvl="0" indent="114300" algn="l"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32" name="Shape 132"/>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chemeClr val="dk2"/>
              </a:buClr>
              <a:buSzPct val="100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27.jpeg"/><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0" name="Shape 55">
            <a:extLst>
              <a:ext uri="{FF2B5EF4-FFF2-40B4-BE49-F238E27FC236}">
                <a16:creationId xmlns:a16="http://schemas.microsoft.com/office/drawing/2014/main" id="{7846137F-9C4A-4A28-BFB3-AC542F6BBFAD}"/>
              </a:ext>
            </a:extLst>
          </p:cNvPr>
          <p:cNvSpPr txBox="1">
            <a:spLocks/>
          </p:cNvSpPr>
          <p:nvPr/>
        </p:nvSpPr>
        <p:spPr>
          <a:xfrm>
            <a:off x="2431796" y="4149977"/>
            <a:ext cx="4280409" cy="42386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71450" marR="0" lvl="0" indent="-38100" algn="l" rtl="0">
              <a:lnSpc>
                <a:spcPct val="90000"/>
              </a:lnSpc>
              <a:spcBef>
                <a:spcPts val="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0"/>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0"/>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0"/>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0"/>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0"/>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0"/>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pPr algn="ctr">
              <a:buFont typeface="Arial"/>
              <a:buNone/>
            </a:pPr>
            <a:r>
              <a:rPr lang="en-US">
                <a:latin typeface="Futura" pitchFamily="50" charset="0"/>
              </a:rPr>
              <a:t>T</a:t>
            </a:r>
            <a:r>
              <a:rPr lang="en">
                <a:latin typeface="Futura" pitchFamily="50" charset="0"/>
              </a:rPr>
              <a:t>he golf course mowing robot</a:t>
            </a:r>
            <a:endParaRPr lang="en" dirty="0">
              <a:latin typeface="Futura" pitchFamily="50" charset="0"/>
            </a:endParaRPr>
          </a:p>
        </p:txBody>
      </p:sp>
      <p:pic>
        <p:nvPicPr>
          <p:cNvPr id="11" name="Picture 10">
            <a:extLst>
              <a:ext uri="{FF2B5EF4-FFF2-40B4-BE49-F238E27FC236}">
                <a16:creationId xmlns:a16="http://schemas.microsoft.com/office/drawing/2014/main" id="{D178BCD9-D745-4E2E-9E8A-7FEDE4C580D5}"/>
              </a:ext>
            </a:extLst>
          </p:cNvPr>
          <p:cNvPicPr>
            <a:picLocks noChangeAspect="1"/>
          </p:cNvPicPr>
          <p:nvPr/>
        </p:nvPicPr>
        <p:blipFill rotWithShape="1">
          <a:blip r:embed="rId3"/>
          <a:srcRect b="13806"/>
          <a:stretch/>
        </p:blipFill>
        <p:spPr>
          <a:xfrm>
            <a:off x="3159126" y="249603"/>
            <a:ext cx="2825748" cy="3305030"/>
          </a:xfrm>
          <a:prstGeom prst="rect">
            <a:avLst/>
          </a:prstGeom>
        </p:spPr>
      </p:pic>
      <p:sp>
        <p:nvSpPr>
          <p:cNvPr id="12" name="Shape 55">
            <a:extLst>
              <a:ext uri="{FF2B5EF4-FFF2-40B4-BE49-F238E27FC236}">
                <a16:creationId xmlns:a16="http://schemas.microsoft.com/office/drawing/2014/main" id="{B352E73F-5A49-452D-B075-E3B022649229}"/>
              </a:ext>
            </a:extLst>
          </p:cNvPr>
          <p:cNvSpPr txBox="1">
            <a:spLocks/>
          </p:cNvSpPr>
          <p:nvPr/>
        </p:nvSpPr>
        <p:spPr>
          <a:xfrm>
            <a:off x="2431796" y="3541096"/>
            <a:ext cx="4280409" cy="710100"/>
          </a:xfrm>
          <a:prstGeom prst="rect">
            <a:avLst/>
          </a:prstGeom>
        </p:spPr>
        <p:txBody>
          <a:bodyPr vert="horz" wrap="square" lIns="91425" tIns="91425" rIns="91425" bIns="91425" rtlCol="0" anchor="t" anchorCtr="0">
            <a:noAutofit/>
          </a:bodyPr>
          <a:lstStyle>
            <a:lvl1pPr marL="171450" lvl="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mn-lt"/>
                <a:ea typeface="+mn-ea"/>
                <a:cs typeface="+mn-cs"/>
              </a:defRPr>
            </a:lvl1pPr>
            <a:lvl2pPr marL="514350" lvl="1"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lvl="2"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lvl="3"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lvl="4"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lvl="5"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lvl="6"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lvl="7"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lvl="8"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ctr"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47BD53"/>
                </a:solidFill>
                <a:effectLst/>
                <a:uLnTx/>
                <a:uFillTx/>
                <a:latin typeface="Futura" pitchFamily="50" charset="0"/>
                <a:ea typeface="+mn-ea"/>
                <a:cs typeface="+mn-cs"/>
              </a:rPr>
              <a:t>GROUNDSBOT</a:t>
            </a:r>
            <a:endParaRPr kumimoji="0" lang="en" sz="3600" b="0" i="0" u="none" strike="noStrike" kern="1200" cap="none" spc="0" normalizeH="0" baseline="0" noProof="0" dirty="0">
              <a:ln>
                <a:noFill/>
              </a:ln>
              <a:solidFill>
                <a:srgbClr val="47BD53"/>
              </a:solidFill>
              <a:effectLst/>
              <a:uLnTx/>
              <a:uFillTx/>
              <a:latin typeface="Futura" pitchFamily="50" charset="0"/>
              <a:ea typeface="+mn-ea"/>
              <a:cs typeface="+mn-cs"/>
            </a:endParaRPr>
          </a:p>
        </p:txBody>
      </p:sp>
      <p:sp>
        <p:nvSpPr>
          <p:cNvPr id="13" name="Shape 55">
            <a:extLst>
              <a:ext uri="{FF2B5EF4-FFF2-40B4-BE49-F238E27FC236}">
                <a16:creationId xmlns:a16="http://schemas.microsoft.com/office/drawing/2014/main" id="{A0CBA3F1-30FD-4AE3-A1AC-93EFC8FD368E}"/>
              </a:ext>
            </a:extLst>
          </p:cNvPr>
          <p:cNvSpPr txBox="1">
            <a:spLocks/>
          </p:cNvSpPr>
          <p:nvPr/>
        </p:nvSpPr>
        <p:spPr>
          <a:xfrm>
            <a:off x="458216" y="3620861"/>
            <a:ext cx="1790700" cy="1482090"/>
          </a:xfrm>
          <a:prstGeom prst="rect">
            <a:avLst/>
          </a:prstGeom>
        </p:spPr>
        <p:txBody>
          <a:bodyPr vert="horz" wrap="square" lIns="91425" tIns="91425" rIns="91425" bIns="91425" rtlCol="0" anchor="t" anchorCtr="0">
            <a:noAutofit/>
          </a:bodyPr>
          <a:lstStyle>
            <a:lvl1pPr marL="171450" lvl="0" indent="-171450" algn="l" defTabSz="685800" rtl="0" eaLnBrk="1" latinLnBrk="0" hangingPunct="1">
              <a:lnSpc>
                <a:spcPct val="90000"/>
              </a:lnSpc>
              <a:spcBef>
                <a:spcPts val="0"/>
              </a:spcBef>
              <a:buFont typeface="Arial" panose="020B0604020202020204" pitchFamily="34" charset="0"/>
              <a:buChar char="•"/>
              <a:defRPr sz="2100" kern="1200">
                <a:solidFill>
                  <a:schemeClr val="tx1"/>
                </a:solidFill>
                <a:latin typeface="+mn-lt"/>
                <a:ea typeface="+mn-ea"/>
                <a:cs typeface="+mn-cs"/>
              </a:defRPr>
            </a:lvl1pPr>
            <a:lvl2pPr marL="514350" lvl="1" indent="-171450" algn="l" defTabSz="6858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857250" lvl="2" indent="-171450" algn="l" defTabSz="685800" rtl="0" eaLnBrk="1" latinLnBrk="0" hangingPunct="1">
              <a:lnSpc>
                <a:spcPct val="90000"/>
              </a:lnSpc>
              <a:spcBef>
                <a:spcPts val="0"/>
              </a:spcBef>
              <a:buFont typeface="Arial" panose="020B0604020202020204" pitchFamily="34" charset="0"/>
              <a:buChar char="•"/>
              <a:defRPr sz="1500" kern="1200">
                <a:solidFill>
                  <a:schemeClr val="tx1"/>
                </a:solidFill>
                <a:latin typeface="+mn-lt"/>
                <a:ea typeface="+mn-ea"/>
                <a:cs typeface="+mn-cs"/>
              </a:defRPr>
            </a:lvl3pPr>
            <a:lvl4pPr marL="1200150" lvl="3"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4pPr>
            <a:lvl5pPr marL="1543050" lvl="4"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5pPr>
            <a:lvl6pPr marL="1885950" lvl="5"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6pPr>
            <a:lvl7pPr marL="2228850" lvl="6"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7pPr>
            <a:lvl8pPr marL="2571750" lvl="7"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8pPr>
            <a:lvl9pPr marL="2914650" lvl="8" indent="-171450" algn="l" defTabSz="685800" rtl="0" eaLnBrk="1" latinLnBrk="0" hangingPunct="1">
              <a:lnSpc>
                <a:spcPct val="90000"/>
              </a:lnSpc>
              <a:spcBef>
                <a:spcPts val="0"/>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Futura" pitchFamily="50" charset="0"/>
                <a:ea typeface="+mn-ea"/>
                <a:cs typeface="+mn-cs"/>
              </a:rPr>
              <a:t>The A Team: </a:t>
            </a:r>
          </a:p>
          <a:p>
            <a:pPr marL="171450" marR="0" lvl="0" indent="-17145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Futura" pitchFamily="50" charset="0"/>
                <a:ea typeface="+mn-ea"/>
                <a:cs typeface="+mn-cs"/>
              </a:rPr>
              <a:t>David Evans</a:t>
            </a:r>
          </a:p>
          <a:p>
            <a:pPr marL="171450" marR="0" lvl="0" indent="-17145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Futura" pitchFamily="50" charset="0"/>
                <a:ea typeface="+mn-ea"/>
                <a:cs typeface="+mn-cs"/>
              </a:rPr>
              <a:t>Adam Driscoll</a:t>
            </a:r>
            <a:endParaRPr kumimoji="0" lang="en-US" sz="2000" b="0" i="0" u="none" strike="noStrike" kern="1200" cap="none" spc="0" normalizeH="0" baseline="0" noProof="0" dirty="0">
              <a:ln>
                <a:noFill/>
              </a:ln>
              <a:solidFill>
                <a:prstClr val="black"/>
              </a:solidFill>
              <a:effectLst/>
              <a:uLnTx/>
              <a:uFillTx/>
              <a:latin typeface="Futura" pitchFamily="50" charset="0"/>
              <a:ea typeface="+mn-ea"/>
              <a:cs typeface="+mn-cs"/>
            </a:endParaRPr>
          </a:p>
          <a:p>
            <a:pPr lvl="0">
              <a:buNone/>
            </a:pPr>
            <a:r>
              <a:rPr lang="en-US" sz="1400" dirty="0">
                <a:solidFill>
                  <a:prstClr val="black"/>
                </a:solidFill>
                <a:latin typeface="Futura" pitchFamily="50" charset="0"/>
              </a:rPr>
              <a:t>Josh Bennett</a:t>
            </a:r>
          </a:p>
          <a:p>
            <a:pPr>
              <a:buNone/>
            </a:pPr>
            <a:r>
              <a:rPr lang="en-US" sz="1400" dirty="0">
                <a:solidFill>
                  <a:prstClr val="black"/>
                </a:solidFill>
                <a:latin typeface="Futura" pitchFamily="50" charset="0"/>
              </a:rPr>
              <a:t>Joe Phaneuf</a:t>
            </a:r>
          </a:p>
          <a:p>
            <a:pPr marL="171450" marR="0" lvl="0" indent="-17145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Futura" pitchFamily="50" charset="0"/>
                <a:ea typeface="+mn-ea"/>
                <a:cs typeface="+mn-cs"/>
              </a:rPr>
              <a:t>Henry Chen</a:t>
            </a:r>
          </a:p>
          <a:p>
            <a:pPr marL="171450" marR="0" lvl="0" indent="-17145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Futura" pitchFamily="50" charset="0"/>
              <a:ea typeface="+mn-ea"/>
              <a:cs typeface="+mn-cs"/>
            </a:endParaRPr>
          </a:p>
          <a:p>
            <a:pPr marL="171450" marR="0" lvl="0" indent="-171450" algn="ctr" defTabSz="6858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 sz="2100" b="0" i="0" u="none" strike="noStrike" kern="1200" cap="none" spc="0" normalizeH="0" baseline="0" noProof="0" dirty="0">
              <a:ln>
                <a:noFill/>
              </a:ln>
              <a:solidFill>
                <a:prstClr val="black"/>
              </a:solidFill>
              <a:effectLst/>
              <a:uLnTx/>
              <a:uFillTx/>
              <a:latin typeface="Futura" pitchFamily="50" charset="0"/>
              <a:ea typeface="+mn-ea"/>
              <a:cs typeface="+mn-cs"/>
            </a:endParaRPr>
          </a:p>
        </p:txBody>
      </p:sp>
      <p:pic>
        <p:nvPicPr>
          <p:cNvPr id="14" name="Picture 13">
            <a:extLst>
              <a:ext uri="{FF2B5EF4-FFF2-40B4-BE49-F238E27FC236}">
                <a16:creationId xmlns:a16="http://schemas.microsoft.com/office/drawing/2014/main" id="{CD4AFC06-2F7A-418B-A361-DBFC13BA80ED}"/>
              </a:ext>
            </a:extLst>
          </p:cNvPr>
          <p:cNvPicPr>
            <a:picLocks noChangeAspect="1"/>
          </p:cNvPicPr>
          <p:nvPr/>
        </p:nvPicPr>
        <p:blipFill>
          <a:blip r:embed="rId4"/>
          <a:stretch>
            <a:fillRect/>
          </a:stretch>
        </p:blipFill>
        <p:spPr>
          <a:xfrm>
            <a:off x="7671595" y="4565454"/>
            <a:ext cx="1099025" cy="3885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216425"/>
            <a:ext cx="8520600" cy="572700"/>
          </a:xfrm>
          <a:prstGeom prst="rect">
            <a:avLst/>
          </a:prstGeom>
        </p:spPr>
        <p:txBody>
          <a:bodyPr wrap="square" lIns="91425" tIns="91425" rIns="91425" bIns="91425" anchor="t" anchorCtr="0">
            <a:noAutofit/>
          </a:bodyPr>
          <a:lstStyle/>
          <a:p>
            <a:pPr lvl="0" rtl="0">
              <a:spcBef>
                <a:spcPts val="0"/>
              </a:spcBef>
              <a:buNone/>
            </a:pPr>
            <a:r>
              <a:rPr lang="en" dirty="0">
                <a:solidFill>
                  <a:srgbClr val="47BD53"/>
                </a:solidFill>
                <a:latin typeface="Futura" panose="020B0502020202020204" pitchFamily="50" charset="0"/>
              </a:rPr>
              <a:t>Non-functional Requirements</a:t>
            </a:r>
          </a:p>
        </p:txBody>
      </p:sp>
      <p:graphicFrame>
        <p:nvGraphicFramePr>
          <p:cNvPr id="75" name="Shape 75"/>
          <p:cNvGraphicFramePr/>
          <p:nvPr>
            <p:extLst/>
          </p:nvPr>
        </p:nvGraphicFramePr>
        <p:xfrm>
          <a:off x="405825" y="1390500"/>
          <a:ext cx="7939450" cy="1234975"/>
        </p:xfrm>
        <a:graphic>
          <a:graphicData uri="http://schemas.openxmlformats.org/drawingml/2006/table">
            <a:tbl>
              <a:tblPr>
                <a:noFill/>
              </a:tblPr>
              <a:tblGrid>
                <a:gridCol w="1069350">
                  <a:extLst>
                    <a:ext uri="{9D8B030D-6E8A-4147-A177-3AD203B41FA5}">
                      <a16:colId xmlns:a16="http://schemas.microsoft.com/office/drawing/2014/main" val="20000"/>
                    </a:ext>
                  </a:extLst>
                </a:gridCol>
                <a:gridCol w="6870100">
                  <a:extLst>
                    <a:ext uri="{9D8B030D-6E8A-4147-A177-3AD203B41FA5}">
                      <a16:colId xmlns:a16="http://schemas.microsoft.com/office/drawing/2014/main" val="20001"/>
                    </a:ext>
                  </a:extLst>
                </a:gridCol>
              </a:tblGrid>
              <a:tr h="247450">
                <a:tc>
                  <a:txBody>
                    <a:bodyPr/>
                    <a:lstStyle/>
                    <a:p>
                      <a:pPr lvl="0" rtl="0">
                        <a:lnSpc>
                          <a:spcPct val="125000"/>
                        </a:lnSpc>
                        <a:spcBef>
                          <a:spcPts val="0"/>
                        </a:spcBef>
                        <a:buNone/>
                      </a:pPr>
                      <a:r>
                        <a:rPr lang="en" dirty="0">
                          <a:solidFill>
                            <a:schemeClr val="tx1"/>
                          </a:solidFill>
                          <a:latin typeface="Futura" panose="020B0502020202020204" pitchFamily="50" charset="0"/>
                        </a:rPr>
                        <a:t>ID</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5000"/>
                        </a:lnSpc>
                        <a:spcBef>
                          <a:spcPts val="0"/>
                        </a:spcBef>
                        <a:buNone/>
                      </a:pPr>
                      <a:r>
                        <a:rPr lang="en">
                          <a:solidFill>
                            <a:schemeClr val="tx1"/>
                          </a:solidFill>
                          <a:latin typeface="Futura" panose="020B0502020202020204" pitchFamily="50" charset="0"/>
                        </a:rPr>
                        <a:t>Requirement</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7450">
                <a:tc>
                  <a:txBody>
                    <a:bodyPr/>
                    <a:lstStyle/>
                    <a:p>
                      <a:pPr lvl="0" rtl="0">
                        <a:lnSpc>
                          <a:spcPct val="125000"/>
                        </a:lnSpc>
                        <a:spcBef>
                          <a:spcPts val="0"/>
                        </a:spcBef>
                        <a:buNone/>
                      </a:pPr>
                      <a:r>
                        <a:rPr lang="en">
                          <a:solidFill>
                            <a:schemeClr val="tx1"/>
                          </a:solidFill>
                          <a:latin typeface="Futura" panose="020B0502020202020204" pitchFamily="50" charset="0"/>
                        </a:rPr>
                        <a:t>M.N.1</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dirty="0">
                          <a:solidFill>
                            <a:schemeClr val="tx1"/>
                          </a:solidFill>
                          <a:latin typeface="Futura" panose="020B0502020202020204" pitchFamily="50" charset="0"/>
                        </a:rPr>
                        <a:t>Have a functional and easily accessible emergency stop</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7450">
                <a:tc>
                  <a:txBody>
                    <a:bodyPr/>
                    <a:lstStyle/>
                    <a:p>
                      <a:pPr lvl="0" rtl="0">
                        <a:lnSpc>
                          <a:spcPct val="125000"/>
                        </a:lnSpc>
                        <a:spcBef>
                          <a:spcPts val="0"/>
                        </a:spcBef>
                        <a:buNone/>
                      </a:pPr>
                      <a:r>
                        <a:rPr lang="en">
                          <a:solidFill>
                            <a:schemeClr val="tx1"/>
                          </a:solidFill>
                          <a:latin typeface="Futura" panose="020B0502020202020204" pitchFamily="50" charset="0"/>
                        </a:rPr>
                        <a:t>M.N.2</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Clr>
                          <a:schemeClr val="dk1"/>
                        </a:buClr>
                        <a:buSzPct val="78571"/>
                        <a:buFont typeface="Arial"/>
                        <a:buNone/>
                      </a:pPr>
                      <a:r>
                        <a:rPr lang="en">
                          <a:solidFill>
                            <a:schemeClr val="tx1"/>
                          </a:solidFill>
                          <a:latin typeface="Futura" panose="020B0502020202020204" pitchFamily="50" charset="0"/>
                        </a:rPr>
                        <a:t>Be clearly visible</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0575">
                <a:tc>
                  <a:txBody>
                    <a:bodyPr/>
                    <a:lstStyle/>
                    <a:p>
                      <a:pPr lvl="0" rtl="0">
                        <a:lnSpc>
                          <a:spcPct val="125000"/>
                        </a:lnSpc>
                        <a:spcBef>
                          <a:spcPts val="0"/>
                        </a:spcBef>
                        <a:buNone/>
                      </a:pPr>
                      <a:r>
                        <a:rPr lang="en">
                          <a:solidFill>
                            <a:schemeClr val="tx1"/>
                          </a:solidFill>
                          <a:latin typeface="Futura" panose="020B0502020202020204" pitchFamily="50" charset="0"/>
                        </a:rPr>
                        <a:t>M.N.3</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Clr>
                          <a:schemeClr val="dk1"/>
                        </a:buClr>
                        <a:buSzPct val="78571"/>
                        <a:buFont typeface="Arial"/>
                        <a:buNone/>
                      </a:pPr>
                      <a:r>
                        <a:rPr lang="en" dirty="0">
                          <a:solidFill>
                            <a:schemeClr val="tx1"/>
                          </a:solidFill>
                          <a:latin typeface="Futura" panose="020B0502020202020204" pitchFamily="50" charset="0"/>
                        </a:rPr>
                        <a:t>Not tear up grass</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6" name="Shape 76"/>
          <p:cNvSpPr txBox="1"/>
          <p:nvPr/>
        </p:nvSpPr>
        <p:spPr>
          <a:xfrm>
            <a:off x="311700" y="971325"/>
            <a:ext cx="3000000" cy="354900"/>
          </a:xfrm>
          <a:prstGeom prst="rect">
            <a:avLst/>
          </a:prstGeom>
          <a:noFill/>
          <a:ln>
            <a:noFill/>
          </a:ln>
        </p:spPr>
        <p:txBody>
          <a:bodyPr wrap="square" lIns="91425" tIns="91425" rIns="91425" bIns="91425" anchor="ctr" anchorCtr="0">
            <a:noAutofit/>
          </a:bodyPr>
          <a:lstStyle/>
          <a:p>
            <a:pPr lvl="0" rtl="0">
              <a:lnSpc>
                <a:spcPct val="115000"/>
              </a:lnSpc>
              <a:spcBef>
                <a:spcPts val="0"/>
              </a:spcBef>
              <a:buNone/>
            </a:pPr>
            <a:r>
              <a:rPr lang="en" sz="1600" dirty="0">
                <a:solidFill>
                  <a:schemeClr val="tx1"/>
                </a:solidFill>
                <a:latin typeface="Futura" panose="020B0502020202020204" pitchFamily="50" charset="0"/>
              </a:rPr>
              <a:t>GroundsBot </a:t>
            </a:r>
            <a:r>
              <a:rPr lang="en" sz="1600" b="1" u="sng" dirty="0">
                <a:solidFill>
                  <a:schemeClr val="tx1"/>
                </a:solidFill>
                <a:latin typeface="Futura" panose="020B0502020202020204" pitchFamily="50" charset="0"/>
              </a:rPr>
              <a:t>will</a:t>
            </a:r>
            <a:r>
              <a:rPr lang="en" sz="1600" b="1" dirty="0">
                <a:solidFill>
                  <a:schemeClr val="tx1"/>
                </a:solidFill>
                <a:latin typeface="Futura" panose="020B0502020202020204" pitchFamily="50" charset="0"/>
              </a:rPr>
              <a:t>:</a:t>
            </a:r>
          </a:p>
        </p:txBody>
      </p:sp>
    </p:spTree>
    <p:extLst>
      <p:ext uri="{BB962C8B-B14F-4D97-AF65-F5344CB8AC3E}">
        <p14:creationId xmlns:p14="http://schemas.microsoft.com/office/powerpoint/2010/main" val="163199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0" y="216425"/>
            <a:ext cx="8520600" cy="572700"/>
          </a:xfrm>
          <a:prstGeom prst="rect">
            <a:avLst/>
          </a:prstGeom>
        </p:spPr>
        <p:txBody>
          <a:bodyPr wrap="square" lIns="91425" tIns="91425" rIns="91425" bIns="91425" anchor="t" anchorCtr="0">
            <a:noAutofit/>
          </a:bodyPr>
          <a:lstStyle/>
          <a:p>
            <a:pPr lvl="0" rtl="0">
              <a:spcBef>
                <a:spcPts val="0"/>
              </a:spcBef>
              <a:buNone/>
            </a:pPr>
            <a:r>
              <a:rPr lang="en" dirty="0">
                <a:solidFill>
                  <a:srgbClr val="47BD53"/>
                </a:solidFill>
                <a:latin typeface="Futura" panose="020B0502020202020204" pitchFamily="50" charset="0"/>
              </a:rPr>
              <a:t>Functional Architecture</a:t>
            </a:r>
          </a:p>
        </p:txBody>
      </p:sp>
      <p:pic>
        <p:nvPicPr>
          <p:cNvPr id="3" name="Picture 2">
            <a:extLst>
              <a:ext uri="{FF2B5EF4-FFF2-40B4-BE49-F238E27FC236}">
                <a16:creationId xmlns:a16="http://schemas.microsoft.com/office/drawing/2014/main" id="{6C16530F-60BF-4258-8407-676606B04F66}"/>
              </a:ext>
            </a:extLst>
          </p:cNvPr>
          <p:cNvPicPr>
            <a:picLocks noChangeAspect="1"/>
          </p:cNvPicPr>
          <p:nvPr/>
        </p:nvPicPr>
        <p:blipFill>
          <a:blip r:embed="rId3"/>
          <a:stretch>
            <a:fillRect/>
          </a:stretch>
        </p:blipFill>
        <p:spPr>
          <a:xfrm>
            <a:off x="993605" y="895192"/>
            <a:ext cx="7156790" cy="3996706"/>
          </a:xfrm>
          <a:prstGeom prst="rect">
            <a:avLst/>
          </a:prstGeom>
        </p:spPr>
      </p:pic>
    </p:spTree>
    <p:extLst>
      <p:ext uri="{BB962C8B-B14F-4D97-AF65-F5344CB8AC3E}">
        <p14:creationId xmlns:p14="http://schemas.microsoft.com/office/powerpoint/2010/main" val="1211114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700" y="216425"/>
            <a:ext cx="8520600" cy="572700"/>
          </a:xfrm>
          <a:prstGeom prst="rect">
            <a:avLst/>
          </a:prstGeom>
        </p:spPr>
        <p:txBody>
          <a:bodyPr wrap="square" lIns="91425" tIns="91425" rIns="91425" bIns="91425" anchor="t" anchorCtr="0">
            <a:noAutofit/>
          </a:bodyPr>
          <a:lstStyle/>
          <a:p>
            <a:pPr lvl="0" algn="l" rtl="0">
              <a:spcBef>
                <a:spcPts val="0"/>
              </a:spcBef>
              <a:buNone/>
            </a:pPr>
            <a:r>
              <a:rPr lang="en" sz="2800" dirty="0">
                <a:solidFill>
                  <a:srgbClr val="47BD53"/>
                </a:solidFill>
                <a:latin typeface="Futura" panose="020B0502020202020204" pitchFamily="50" charset="0"/>
              </a:rPr>
              <a:t>Cyber-physical Architecture</a:t>
            </a:r>
          </a:p>
        </p:txBody>
      </p:sp>
      <p:pic>
        <p:nvPicPr>
          <p:cNvPr id="3" name="Picture 2">
            <a:extLst>
              <a:ext uri="{FF2B5EF4-FFF2-40B4-BE49-F238E27FC236}">
                <a16:creationId xmlns:a16="http://schemas.microsoft.com/office/drawing/2014/main" id="{4C182C4D-84F5-4C17-A614-CFE4688DE47D}"/>
              </a:ext>
            </a:extLst>
          </p:cNvPr>
          <p:cNvPicPr>
            <a:picLocks noChangeAspect="1"/>
          </p:cNvPicPr>
          <p:nvPr/>
        </p:nvPicPr>
        <p:blipFill>
          <a:blip r:embed="rId3"/>
          <a:stretch>
            <a:fillRect/>
          </a:stretch>
        </p:blipFill>
        <p:spPr>
          <a:xfrm>
            <a:off x="1363746" y="866318"/>
            <a:ext cx="6416508" cy="3996706"/>
          </a:xfrm>
          <a:prstGeom prst="rect">
            <a:avLst/>
          </a:prstGeom>
        </p:spPr>
      </p:pic>
    </p:spTree>
    <p:extLst>
      <p:ext uri="{BB962C8B-B14F-4D97-AF65-F5344CB8AC3E}">
        <p14:creationId xmlns:p14="http://schemas.microsoft.com/office/powerpoint/2010/main" val="763507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3" name="Picture 2">
            <a:extLst>
              <a:ext uri="{FF2B5EF4-FFF2-40B4-BE49-F238E27FC236}">
                <a16:creationId xmlns:a16="http://schemas.microsoft.com/office/drawing/2014/main" id="{9F8CC1E3-B9C2-4ADD-9651-CACDC77867FB}"/>
              </a:ext>
            </a:extLst>
          </p:cNvPr>
          <p:cNvPicPr>
            <a:picLocks noChangeAspect="1"/>
          </p:cNvPicPr>
          <p:nvPr/>
        </p:nvPicPr>
        <p:blipFill rotWithShape="1">
          <a:blip r:embed="rId3">
            <a:extLst/>
          </a:blip>
          <a:srcRect t="15691" b="1"/>
          <a:stretch/>
        </p:blipFill>
        <p:spPr>
          <a:xfrm>
            <a:off x="1" y="0"/>
            <a:ext cx="9144000" cy="5143501"/>
          </a:xfrm>
          <a:prstGeom prst="rect">
            <a:avLst/>
          </a:prstGeom>
        </p:spPr>
      </p:pic>
      <p:sp>
        <p:nvSpPr>
          <p:cNvPr id="88" name="Shape 88"/>
          <p:cNvSpPr txBox="1">
            <a:spLocks noGrp="1"/>
          </p:cNvSpPr>
          <p:nvPr>
            <p:ph type="title" idx="4294967295"/>
          </p:nvPr>
        </p:nvSpPr>
        <p:spPr>
          <a:xfrm>
            <a:off x="311700" y="216425"/>
            <a:ext cx="4260300"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Overall System Description</a:t>
            </a:r>
            <a:endParaRPr lang="en" sz="2800" dirty="0">
              <a:solidFill>
                <a:srgbClr val="47BD53"/>
              </a:solidFill>
              <a:latin typeface="Futura" panose="020B0502020202020204" pitchFamily="50" charset="0"/>
            </a:endParaRPr>
          </a:p>
        </p:txBody>
      </p:sp>
    </p:spTree>
    <p:extLst>
      <p:ext uri="{BB962C8B-B14F-4D97-AF65-F5344CB8AC3E}">
        <p14:creationId xmlns:p14="http://schemas.microsoft.com/office/powerpoint/2010/main" val="2470494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700" y="216425"/>
            <a:ext cx="4357836"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Key Subsystems</a:t>
            </a:r>
            <a:endParaRPr lang="en" sz="2800" dirty="0">
              <a:solidFill>
                <a:srgbClr val="47BD53"/>
              </a:solidFill>
              <a:latin typeface="Futura" panose="020B0502020202020204" pitchFamily="50" charset="0"/>
            </a:endParaRPr>
          </a:p>
        </p:txBody>
      </p:sp>
      <p:sp>
        <p:nvSpPr>
          <p:cNvPr id="3" name="TextBox 2">
            <a:extLst>
              <a:ext uri="{FF2B5EF4-FFF2-40B4-BE49-F238E27FC236}">
                <a16:creationId xmlns:a16="http://schemas.microsoft.com/office/drawing/2014/main" id="{E0540B7A-3B3D-4C66-B073-0B3A090346E7}"/>
              </a:ext>
            </a:extLst>
          </p:cNvPr>
          <p:cNvSpPr txBox="1"/>
          <p:nvPr/>
        </p:nvSpPr>
        <p:spPr>
          <a:xfrm>
            <a:off x="701040" y="1117071"/>
            <a:ext cx="7936992" cy="267765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Futura" pitchFamily="50" charset="0"/>
              </a:rPr>
              <a:t>User Interface</a:t>
            </a:r>
          </a:p>
          <a:p>
            <a:pPr marL="457200" indent="-457200">
              <a:lnSpc>
                <a:spcPct val="150000"/>
              </a:lnSpc>
              <a:buFont typeface="Arial" panose="020B0604020202020204" pitchFamily="34" charset="0"/>
              <a:buChar char="•"/>
            </a:pPr>
            <a:r>
              <a:rPr lang="en-US" sz="2800" dirty="0">
                <a:latin typeface="Futura" pitchFamily="50" charset="0"/>
              </a:rPr>
              <a:t>Mowing Platform</a:t>
            </a:r>
          </a:p>
          <a:p>
            <a:pPr marL="457200" indent="-457200">
              <a:lnSpc>
                <a:spcPct val="150000"/>
              </a:lnSpc>
              <a:buFont typeface="Arial" panose="020B0604020202020204" pitchFamily="34" charset="0"/>
              <a:buChar char="•"/>
            </a:pPr>
            <a:r>
              <a:rPr lang="en-US" sz="2800" dirty="0">
                <a:latin typeface="Futura" pitchFamily="50" charset="0"/>
              </a:rPr>
              <a:t>Navigation </a:t>
            </a:r>
          </a:p>
          <a:p>
            <a:pPr marL="457200" indent="-457200">
              <a:lnSpc>
                <a:spcPct val="150000"/>
              </a:lnSpc>
              <a:buFont typeface="Arial" panose="020B0604020202020204" pitchFamily="34" charset="0"/>
              <a:buChar char="•"/>
            </a:pPr>
            <a:r>
              <a:rPr lang="en-US" sz="2800" dirty="0">
                <a:latin typeface="Futura" pitchFamily="50" charset="0"/>
              </a:rPr>
              <a:t>Perception &amp; Mapping</a:t>
            </a:r>
          </a:p>
        </p:txBody>
      </p:sp>
    </p:spTree>
    <p:extLst>
      <p:ext uri="{BB962C8B-B14F-4D97-AF65-F5344CB8AC3E}">
        <p14:creationId xmlns:p14="http://schemas.microsoft.com/office/powerpoint/2010/main" val="218509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216425"/>
            <a:ext cx="8520600" cy="572700"/>
          </a:xfrm>
          <a:prstGeom prst="rect">
            <a:avLst/>
          </a:prstGeom>
        </p:spPr>
        <p:txBody>
          <a:bodyPr wrap="square" lIns="91425" tIns="91425" rIns="91425" bIns="91425" anchor="t" anchorCtr="0">
            <a:noAutofit/>
          </a:bodyPr>
          <a:lstStyle/>
          <a:p>
            <a:pPr lvl="0">
              <a:spcBef>
                <a:spcPts val="0"/>
              </a:spcBef>
              <a:buNone/>
            </a:pPr>
            <a:r>
              <a:rPr lang="en-US" dirty="0">
                <a:solidFill>
                  <a:srgbClr val="47BD53"/>
                </a:solidFill>
                <a:latin typeface="Futura" panose="020B0502020202020204" pitchFamily="50" charset="0"/>
              </a:rPr>
              <a:t>Targeted System</a:t>
            </a:r>
            <a:r>
              <a:rPr lang="en" dirty="0">
                <a:solidFill>
                  <a:srgbClr val="47BD53"/>
                </a:solidFill>
                <a:latin typeface="Futura" panose="020B0502020202020204" pitchFamily="50" charset="0"/>
              </a:rPr>
              <a:t> Requirements</a:t>
            </a:r>
          </a:p>
        </p:txBody>
      </p:sp>
      <p:graphicFrame>
        <p:nvGraphicFramePr>
          <p:cNvPr id="2" name="Table 1">
            <a:extLst>
              <a:ext uri="{FF2B5EF4-FFF2-40B4-BE49-F238E27FC236}">
                <a16:creationId xmlns:a16="http://schemas.microsoft.com/office/drawing/2014/main" id="{8B588D2A-15A1-48C1-B038-3D0FCC5A8AF9}"/>
              </a:ext>
            </a:extLst>
          </p:cNvPr>
          <p:cNvGraphicFramePr>
            <a:graphicFrameLocks noGrp="1"/>
          </p:cNvGraphicFramePr>
          <p:nvPr>
            <p:extLst>
              <p:ext uri="{D42A27DB-BD31-4B8C-83A1-F6EECF244321}">
                <p14:modId xmlns:p14="http://schemas.microsoft.com/office/powerpoint/2010/main" val="2660892748"/>
              </p:ext>
            </p:extLst>
          </p:nvPr>
        </p:nvGraphicFramePr>
        <p:xfrm>
          <a:off x="174540" y="891540"/>
          <a:ext cx="8657760" cy="3794760"/>
        </p:xfrm>
        <a:graphic>
          <a:graphicData uri="http://schemas.openxmlformats.org/drawingml/2006/table">
            <a:tbl>
              <a:tblPr firstRow="1" bandRow="1">
                <a:tableStyleId>{8FD9EE51-15E3-4F53-8C95-D321303B2477}</a:tableStyleId>
              </a:tblPr>
              <a:tblGrid>
                <a:gridCol w="798226">
                  <a:extLst>
                    <a:ext uri="{9D8B030D-6E8A-4147-A177-3AD203B41FA5}">
                      <a16:colId xmlns:a16="http://schemas.microsoft.com/office/drawing/2014/main" val="2281831492"/>
                    </a:ext>
                  </a:extLst>
                </a:gridCol>
                <a:gridCol w="4627934">
                  <a:extLst>
                    <a:ext uri="{9D8B030D-6E8A-4147-A177-3AD203B41FA5}">
                      <a16:colId xmlns:a16="http://schemas.microsoft.com/office/drawing/2014/main" val="431853363"/>
                    </a:ext>
                  </a:extLst>
                </a:gridCol>
                <a:gridCol w="3231600">
                  <a:extLst>
                    <a:ext uri="{9D8B030D-6E8A-4147-A177-3AD203B41FA5}">
                      <a16:colId xmlns:a16="http://schemas.microsoft.com/office/drawing/2014/main" val="4256460931"/>
                    </a:ext>
                  </a:extLst>
                </a:gridCol>
              </a:tblGrid>
              <a:tr h="370840">
                <a:tc>
                  <a:txBody>
                    <a:bodyPr/>
                    <a:lstStyle/>
                    <a:p>
                      <a:r>
                        <a:rPr lang="en-US" sz="1600" b="1" dirty="0"/>
                        <a:t>ID</a:t>
                      </a:r>
                    </a:p>
                  </a:txBody>
                  <a:tcPr/>
                </a:tc>
                <a:tc>
                  <a:txBody>
                    <a:bodyPr/>
                    <a:lstStyle/>
                    <a:p>
                      <a:r>
                        <a:rPr lang="en-US" sz="1600" b="1" dirty="0"/>
                        <a:t>Requirement</a:t>
                      </a:r>
                    </a:p>
                  </a:txBody>
                  <a:tcPr/>
                </a:tc>
                <a:tc>
                  <a:txBody>
                    <a:bodyPr/>
                    <a:lstStyle/>
                    <a:p>
                      <a:r>
                        <a:rPr lang="en-US" sz="1600" b="1" dirty="0"/>
                        <a:t>Fall Target</a:t>
                      </a:r>
                    </a:p>
                  </a:txBody>
                  <a:tcPr/>
                </a:tc>
                <a:extLst>
                  <a:ext uri="{0D108BD9-81ED-4DB2-BD59-A6C34878D82A}">
                    <a16:rowId xmlns:a16="http://schemas.microsoft.com/office/drawing/2014/main" val="2144584683"/>
                  </a:ext>
                </a:extLst>
              </a:tr>
              <a:tr h="370840">
                <a:tc>
                  <a:txBody>
                    <a:bodyPr/>
                    <a:lstStyle/>
                    <a:p>
                      <a:r>
                        <a:rPr lang="en-US" b="1" dirty="0"/>
                        <a:t>M.P.1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First time user inputs map within 15 minutes</a:t>
                      </a:r>
                    </a:p>
                  </a:txBody>
                  <a:tcPr/>
                </a:tc>
                <a:tc>
                  <a:txBody>
                    <a:bodyPr/>
                    <a:lstStyle/>
                    <a:p>
                      <a:r>
                        <a:rPr lang="en-US" sz="1200" dirty="0"/>
                        <a:t>Google Earth generated FVE waypoints</a:t>
                      </a:r>
                    </a:p>
                  </a:txBody>
                  <a:tcPr/>
                </a:tc>
                <a:extLst>
                  <a:ext uri="{0D108BD9-81ED-4DB2-BD59-A6C34878D82A}">
                    <a16:rowId xmlns:a16="http://schemas.microsoft.com/office/drawing/2014/main" val="522404588"/>
                  </a:ext>
                </a:extLst>
              </a:tr>
              <a:tr h="370840">
                <a:tc>
                  <a:txBody>
                    <a:bodyPr/>
                    <a:lstStyle/>
                    <a:p>
                      <a:r>
                        <a:rPr lang="en-US" dirty="0"/>
                        <a:t>M.P.2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System returns proposed route/coverage map within 5 minutes</a:t>
                      </a:r>
                    </a:p>
                  </a:txBody>
                  <a:tcPr/>
                </a:tc>
                <a:tc>
                  <a:txBody>
                    <a:bodyPr/>
                    <a:lstStyle/>
                    <a:p>
                      <a:endParaRPr lang="en-US" sz="1200" dirty="0"/>
                    </a:p>
                  </a:txBody>
                  <a:tcPr/>
                </a:tc>
                <a:extLst>
                  <a:ext uri="{0D108BD9-81ED-4DB2-BD59-A6C34878D82A}">
                    <a16:rowId xmlns:a16="http://schemas.microsoft.com/office/drawing/2014/main" val="3514828228"/>
                  </a:ext>
                </a:extLst>
              </a:tr>
              <a:tr h="370840">
                <a:tc>
                  <a:txBody>
                    <a:bodyPr/>
                    <a:lstStyle/>
                    <a:p>
                      <a:r>
                        <a:rPr lang="en-US" b="1" dirty="0"/>
                        <a:t>M.P.3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Cover 1/8 acre in 30 minutes on flat, unobstructed terrain</a:t>
                      </a:r>
                    </a:p>
                  </a:txBody>
                  <a:tcPr/>
                </a:tc>
                <a:tc>
                  <a:txBody>
                    <a:bodyPr/>
                    <a:lstStyle/>
                    <a:p>
                      <a:r>
                        <a:rPr lang="en-US" sz="1200" dirty="0"/>
                        <a:t>Platform demo</a:t>
                      </a:r>
                    </a:p>
                  </a:txBody>
                  <a:tcPr/>
                </a:tc>
                <a:extLst>
                  <a:ext uri="{0D108BD9-81ED-4DB2-BD59-A6C34878D82A}">
                    <a16:rowId xmlns:a16="http://schemas.microsoft.com/office/drawing/2014/main" val="1292167498"/>
                  </a:ext>
                </a:extLst>
              </a:tr>
              <a:tr h="370840">
                <a:tc>
                  <a:txBody>
                    <a:bodyPr/>
                    <a:lstStyle/>
                    <a:p>
                      <a:r>
                        <a:rPr lang="en-US" b="1" dirty="0"/>
                        <a:t>M.P.4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Cut 0-25% overlap for 95% of grass</a:t>
                      </a:r>
                    </a:p>
                  </a:txBody>
                  <a:tcPr/>
                </a:tc>
                <a:tc>
                  <a:txBody>
                    <a:bodyPr/>
                    <a:lstStyle/>
                    <a:p>
                      <a:r>
                        <a:rPr lang="en-US" sz="1200" dirty="0"/>
                        <a:t>Grass classification demo</a:t>
                      </a:r>
                    </a:p>
                  </a:txBody>
                  <a:tcPr/>
                </a:tc>
                <a:extLst>
                  <a:ext uri="{0D108BD9-81ED-4DB2-BD59-A6C34878D82A}">
                    <a16:rowId xmlns:a16="http://schemas.microsoft.com/office/drawing/2014/main" val="202864234"/>
                  </a:ext>
                </a:extLst>
              </a:tr>
              <a:tr h="370840">
                <a:tc>
                  <a:txBody>
                    <a:bodyPr/>
                    <a:lstStyle/>
                    <a:p>
                      <a:r>
                        <a:rPr lang="en-US" b="1" dirty="0"/>
                        <a:t>M.P.5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Navigate 30 degree sloped grass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Platform demo</a:t>
                      </a:r>
                    </a:p>
                  </a:txBody>
                  <a:tcPr/>
                </a:tc>
                <a:extLst>
                  <a:ext uri="{0D108BD9-81ED-4DB2-BD59-A6C34878D82A}">
                    <a16:rowId xmlns:a16="http://schemas.microsoft.com/office/drawing/2014/main" val="954528736"/>
                  </a:ext>
                </a:extLst>
              </a:tr>
              <a:tr h="370840">
                <a:tc>
                  <a:txBody>
                    <a:bodyPr/>
                    <a:lstStyle/>
                    <a:p>
                      <a:r>
                        <a:rPr lang="en-US" b="1" dirty="0"/>
                        <a:t>M.P.6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Detect 80% of static objects greater than 3”x2”x2”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Grass/paved classification demo</a:t>
                      </a:r>
                    </a:p>
                  </a:txBody>
                  <a:tcPr/>
                </a:tc>
                <a:extLst>
                  <a:ext uri="{0D108BD9-81ED-4DB2-BD59-A6C34878D82A}">
                    <a16:rowId xmlns:a16="http://schemas.microsoft.com/office/drawing/2014/main" val="3973986071"/>
                  </a:ext>
                </a:extLst>
              </a:tr>
              <a:tr h="370840">
                <a:tc>
                  <a:txBody>
                    <a:bodyPr/>
                    <a:lstStyle/>
                    <a:p>
                      <a:r>
                        <a:rPr lang="en-US" dirty="0"/>
                        <a:t>M.P.7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Detect 80% of dynamic objects greater than 6”x6”x6” travelling less than 4 mph</a:t>
                      </a:r>
                    </a:p>
                  </a:txBody>
                  <a:tcPr/>
                </a:tc>
                <a:tc>
                  <a:txBody>
                    <a:bodyPr/>
                    <a:lstStyle/>
                    <a:p>
                      <a:endParaRPr lang="en-US" sz="1200" dirty="0"/>
                    </a:p>
                  </a:txBody>
                  <a:tcPr/>
                </a:tc>
                <a:extLst>
                  <a:ext uri="{0D108BD9-81ED-4DB2-BD59-A6C34878D82A}">
                    <a16:rowId xmlns:a16="http://schemas.microsoft.com/office/drawing/2014/main" val="1616900353"/>
                  </a:ext>
                </a:extLst>
              </a:tr>
              <a:tr h="370840">
                <a:tc>
                  <a:txBody>
                    <a:bodyPr/>
                    <a:lstStyle/>
                    <a:p>
                      <a:r>
                        <a:rPr lang="en-US" dirty="0"/>
                        <a:t>M.P.8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Mow to within 1’ of detected obstacles</a:t>
                      </a:r>
                    </a:p>
                  </a:txBody>
                  <a:tcPr/>
                </a:tc>
                <a:tc>
                  <a:txBody>
                    <a:bodyPr/>
                    <a:lstStyle/>
                    <a:p>
                      <a:endParaRPr lang="en-US" sz="1200" dirty="0"/>
                    </a:p>
                  </a:txBody>
                  <a:tcPr/>
                </a:tc>
                <a:extLst>
                  <a:ext uri="{0D108BD9-81ED-4DB2-BD59-A6C34878D82A}">
                    <a16:rowId xmlns:a16="http://schemas.microsoft.com/office/drawing/2014/main" val="2664703513"/>
                  </a:ext>
                </a:extLst>
              </a:tr>
              <a:tr h="370840">
                <a:tc>
                  <a:txBody>
                    <a:bodyPr/>
                    <a:lstStyle/>
                    <a:p>
                      <a:r>
                        <a:rPr lang="en-US" b="1" dirty="0"/>
                        <a:t>M.P.9</a:t>
                      </a:r>
                    </a:p>
                  </a:txBody>
                  <a:tcPr/>
                </a:tc>
                <a:tc>
                  <a:txBody>
                    <a:bodyPr/>
                    <a:lstStyle/>
                    <a:p>
                      <a:r>
                        <a:rPr lang="en-US" sz="1200" b="1" dirty="0"/>
                        <a:t>Return home to within 5’ of starting 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Platform/navigation demo</a:t>
                      </a:r>
                    </a:p>
                  </a:txBody>
                  <a:tcPr/>
                </a:tc>
                <a:extLst>
                  <a:ext uri="{0D108BD9-81ED-4DB2-BD59-A6C34878D82A}">
                    <a16:rowId xmlns:a16="http://schemas.microsoft.com/office/drawing/2014/main" val="4073599783"/>
                  </a:ext>
                </a:extLst>
              </a:tr>
            </a:tbl>
          </a:graphicData>
        </a:graphic>
      </p:graphicFrame>
    </p:spTree>
    <p:extLst>
      <p:ext uri="{BB962C8B-B14F-4D97-AF65-F5344CB8AC3E}">
        <p14:creationId xmlns:p14="http://schemas.microsoft.com/office/powerpoint/2010/main" val="2421547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6" name="Picture 5">
            <a:extLst>
              <a:ext uri="{FF2B5EF4-FFF2-40B4-BE49-F238E27FC236}">
                <a16:creationId xmlns:a16="http://schemas.microsoft.com/office/drawing/2014/main" id="{460618A8-683A-4D85-9D38-A6AE2F6B382A}"/>
              </a:ext>
            </a:extLst>
          </p:cNvPr>
          <p:cNvPicPr>
            <a:picLocks noChangeAspect="1"/>
          </p:cNvPicPr>
          <p:nvPr/>
        </p:nvPicPr>
        <p:blipFill rotWithShape="1">
          <a:blip r:embed="rId3"/>
          <a:srcRect r="3855"/>
          <a:stretch/>
        </p:blipFill>
        <p:spPr>
          <a:xfrm>
            <a:off x="3341466" y="1145400"/>
            <a:ext cx="5765958" cy="3998100"/>
          </a:xfrm>
          <a:prstGeom prst="rect">
            <a:avLst/>
          </a:prstGeom>
        </p:spPr>
      </p:pic>
      <p:sp>
        <p:nvSpPr>
          <p:cNvPr id="88" name="Shape 88"/>
          <p:cNvSpPr txBox="1">
            <a:spLocks noGrp="1"/>
          </p:cNvSpPr>
          <p:nvPr>
            <p:ph type="title" idx="4294967295"/>
          </p:nvPr>
        </p:nvSpPr>
        <p:spPr>
          <a:xfrm>
            <a:off x="311700" y="216425"/>
            <a:ext cx="4357836"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User Interface</a:t>
            </a:r>
            <a:endParaRPr lang="en" sz="2800" dirty="0">
              <a:solidFill>
                <a:srgbClr val="47BD53"/>
              </a:solidFill>
              <a:latin typeface="Futura" panose="020B0502020202020204" pitchFamily="50" charset="0"/>
            </a:endParaRPr>
          </a:p>
        </p:txBody>
      </p:sp>
      <p:sp>
        <p:nvSpPr>
          <p:cNvPr id="9" name="Shape 88">
            <a:extLst>
              <a:ext uri="{FF2B5EF4-FFF2-40B4-BE49-F238E27FC236}">
                <a16:creationId xmlns:a16="http://schemas.microsoft.com/office/drawing/2014/main" id="{B46A5050-0631-4C00-A837-902F60F4A39E}"/>
              </a:ext>
            </a:extLst>
          </p:cNvPr>
          <p:cNvSpPr txBox="1">
            <a:spLocks/>
          </p:cNvSpPr>
          <p:nvPr/>
        </p:nvSpPr>
        <p:spPr>
          <a:xfrm>
            <a:off x="622596" y="1333612"/>
            <a:ext cx="3636984" cy="2971688"/>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Input: </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Mowing </a:t>
            </a:r>
            <a:r>
              <a:rPr lang="en-US" sz="2400">
                <a:solidFill>
                  <a:schemeClr val="tx1"/>
                </a:solidFill>
                <a:latin typeface="Futura" panose="020B0502020202020204" pitchFamily="50" charset="0"/>
              </a:rPr>
              <a:t>intent </a:t>
            </a:r>
            <a:r>
              <a:rPr lang="en-US" sz="2400" dirty="0">
                <a:solidFill>
                  <a:schemeClr val="tx1"/>
                </a:solidFill>
                <a:latin typeface="Futura" panose="020B0502020202020204" pitchFamily="50" charset="0"/>
              </a:rPr>
              <a:t>from </a:t>
            </a:r>
            <a:r>
              <a:rPr lang="en-US" sz="2400">
                <a:solidFill>
                  <a:schemeClr val="tx1"/>
                </a:solidFill>
                <a:latin typeface="Futura" panose="020B0502020202020204" pitchFamily="50" charset="0"/>
              </a:rPr>
              <a:t>user</a:t>
            </a:r>
            <a:endParaRPr lang="en-US" sz="2400" dirty="0">
              <a:solidFill>
                <a:schemeClr val="tx1"/>
              </a:solidFill>
              <a:latin typeface="Futura" panose="020B0502020202020204" pitchFamily="50" charset="0"/>
            </a:endParaRPr>
          </a:p>
          <a:p>
            <a:endParaRPr lang="en-US" sz="2400" dirty="0">
              <a:solidFill>
                <a:schemeClr val="tx1"/>
              </a:solidFill>
              <a:latin typeface="Futura" panose="020B0502020202020204" pitchFamily="50" charset="0"/>
            </a:endParaRPr>
          </a:p>
          <a:p>
            <a:r>
              <a:rPr lang="en-US" sz="2400" b="1" dirty="0">
                <a:solidFill>
                  <a:schemeClr val="tx1"/>
                </a:solidFill>
                <a:latin typeface="Futura" panose="020B0502020202020204" pitchFamily="50" charset="0"/>
              </a:rPr>
              <a:t>Output: </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Planned mowing route</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Mowing regions</a:t>
            </a:r>
            <a:endParaRPr lang="en" sz="2400" dirty="0">
              <a:solidFill>
                <a:schemeClr val="tx1"/>
              </a:solidFill>
              <a:latin typeface="Futura" panose="020B0502020202020204" pitchFamily="50" charset="0"/>
            </a:endParaRPr>
          </a:p>
        </p:txBody>
      </p:sp>
    </p:spTree>
    <p:extLst>
      <p:ext uri="{BB962C8B-B14F-4D97-AF65-F5344CB8AC3E}">
        <p14:creationId xmlns:p14="http://schemas.microsoft.com/office/powerpoint/2010/main" val="1746046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700" y="216425"/>
            <a:ext cx="4357836"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User Interface</a:t>
            </a:r>
            <a:endParaRPr lang="en" sz="2800" dirty="0">
              <a:solidFill>
                <a:srgbClr val="47BD53"/>
              </a:solidFill>
              <a:latin typeface="Futura" panose="020B0502020202020204" pitchFamily="50" charset="0"/>
            </a:endParaRPr>
          </a:p>
        </p:txBody>
      </p:sp>
      <p:sp>
        <p:nvSpPr>
          <p:cNvPr id="8" name="Shape 88">
            <a:extLst>
              <a:ext uri="{FF2B5EF4-FFF2-40B4-BE49-F238E27FC236}">
                <a16:creationId xmlns:a16="http://schemas.microsoft.com/office/drawing/2014/main" id="{5140BADD-6922-4263-9879-2C6D04D227AB}"/>
              </a:ext>
            </a:extLst>
          </p:cNvPr>
          <p:cNvSpPr txBox="1">
            <a:spLocks/>
          </p:cNvSpPr>
          <p:nvPr/>
        </p:nvSpPr>
        <p:spPr>
          <a:xfrm>
            <a:off x="608082" y="1005550"/>
            <a:ext cx="5571738" cy="94517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Current Status</a:t>
            </a:r>
            <a:r>
              <a:rPr lang="en" sz="2400" b="1" dirty="0">
                <a:solidFill>
                  <a:schemeClr val="tx1"/>
                </a:solidFill>
                <a:latin typeface="Futura" panose="020B0502020202020204" pitchFamily="50" charset="0"/>
              </a:rPr>
              <a:t>:</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KML export from Google Earth</a:t>
            </a:r>
            <a:endParaRPr lang="en" sz="2400" dirty="0">
              <a:solidFill>
                <a:schemeClr val="tx1"/>
              </a:solidFill>
              <a:latin typeface="Futura" panose="020B0502020202020204" pitchFamily="50" charset="0"/>
            </a:endParaRPr>
          </a:p>
          <a:p>
            <a:endParaRPr lang="en-US" sz="2400" dirty="0">
              <a:solidFill>
                <a:schemeClr val="tx1"/>
              </a:solidFill>
              <a:latin typeface="Futura" panose="020B0502020202020204" pitchFamily="50" charset="0"/>
            </a:endParaRPr>
          </a:p>
        </p:txBody>
      </p:sp>
      <p:sp>
        <p:nvSpPr>
          <p:cNvPr id="9" name="Shape 88">
            <a:extLst>
              <a:ext uri="{FF2B5EF4-FFF2-40B4-BE49-F238E27FC236}">
                <a16:creationId xmlns:a16="http://schemas.microsoft.com/office/drawing/2014/main" id="{F2785779-9978-470A-A0DC-164E4EC0E4DB}"/>
              </a:ext>
            </a:extLst>
          </p:cNvPr>
          <p:cNvSpPr txBox="1">
            <a:spLocks/>
          </p:cNvSpPr>
          <p:nvPr/>
        </p:nvSpPr>
        <p:spPr>
          <a:xfrm>
            <a:off x="608081" y="2512968"/>
            <a:ext cx="6912859" cy="2104752"/>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Future </a:t>
            </a:r>
            <a:r>
              <a:rPr lang="en-US" sz="2400" b="1">
                <a:solidFill>
                  <a:schemeClr val="tx1"/>
                </a:solidFill>
                <a:latin typeface="Futura" panose="020B0502020202020204" pitchFamily="50" charset="0"/>
              </a:rPr>
              <a:t>Plans</a:t>
            </a:r>
            <a:r>
              <a:rPr lang="en" sz="2400" b="1" dirty="0">
                <a:solidFill>
                  <a:schemeClr val="tx1"/>
                </a:solidFill>
                <a:latin typeface="Futura" panose="020B0502020202020204" pitchFamily="50" charset="0"/>
              </a:rPr>
              <a:t>:</a:t>
            </a:r>
            <a:endParaRPr lang="en-US" sz="2400" b="1" dirty="0">
              <a:solidFill>
                <a:schemeClr val="tx1"/>
              </a:solidFill>
              <a:latin typeface="Futura" panose="020B0502020202020204" pitchFamily="50" charset="0"/>
            </a:endParaRPr>
          </a:p>
          <a:p>
            <a:pPr marL="342900" indent="-342900">
              <a:buFont typeface="Arial" panose="020B0604020202020204" pitchFamily="34" charset="0"/>
              <a:buChar char="•"/>
            </a:pPr>
            <a:r>
              <a:rPr lang="en-US" sz="2400" dirty="0">
                <a:solidFill>
                  <a:schemeClr val="tx1"/>
                </a:solidFill>
                <a:latin typeface="Futura" panose="020B0502020202020204" pitchFamily="50" charset="0"/>
              </a:rPr>
              <a:t>Send regions and route to </a:t>
            </a:r>
            <a:r>
              <a:rPr lang="en-US" sz="2400" dirty="0" err="1">
                <a:solidFill>
                  <a:schemeClr val="tx1"/>
                </a:solidFill>
                <a:latin typeface="Futura" panose="020B0502020202020204" pitchFamily="50" charset="0"/>
              </a:rPr>
              <a:t>GroundsBot</a:t>
            </a:r>
            <a:r>
              <a:rPr lang="en-US" sz="2400" dirty="0">
                <a:solidFill>
                  <a:schemeClr val="tx1"/>
                </a:solidFill>
                <a:latin typeface="Futura" panose="020B0502020202020204" pitchFamily="50" charset="0"/>
              </a:rPr>
              <a:t> via </a:t>
            </a:r>
            <a:r>
              <a:rPr lang="en-US" sz="2400" dirty="0" err="1">
                <a:solidFill>
                  <a:schemeClr val="tx1"/>
                </a:solidFill>
                <a:latin typeface="Futura" panose="020B0502020202020204" pitchFamily="50" charset="0"/>
              </a:rPr>
              <a:t>WiFi</a:t>
            </a:r>
            <a:endParaRPr lang="en-US" sz="2400" dirty="0">
              <a:solidFill>
                <a:schemeClr val="tx1"/>
              </a:solidFill>
              <a:latin typeface="Futura" panose="020B0502020202020204" pitchFamily="50" charset="0"/>
            </a:endParaRPr>
          </a:p>
          <a:p>
            <a:pPr marL="342900" indent="-342900">
              <a:buFont typeface="Arial" panose="020B0604020202020204" pitchFamily="34" charset="0"/>
              <a:buChar char="•"/>
            </a:pPr>
            <a:endParaRPr lang="en-US" sz="2400" dirty="0">
              <a:solidFill>
                <a:schemeClr val="tx1"/>
              </a:solidFill>
              <a:latin typeface="Futura" panose="020B0502020202020204" pitchFamily="50" charset="0"/>
            </a:endParaRPr>
          </a:p>
        </p:txBody>
      </p:sp>
    </p:spTree>
    <p:extLst>
      <p:ext uri="{BB962C8B-B14F-4D97-AF65-F5344CB8AC3E}">
        <p14:creationId xmlns:p14="http://schemas.microsoft.com/office/powerpoint/2010/main" val="573957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6" name="Picture 5">
            <a:extLst>
              <a:ext uri="{FF2B5EF4-FFF2-40B4-BE49-F238E27FC236}">
                <a16:creationId xmlns:a16="http://schemas.microsoft.com/office/drawing/2014/main" id="{460618A8-683A-4D85-9D38-A6AE2F6B382A}"/>
              </a:ext>
            </a:extLst>
          </p:cNvPr>
          <p:cNvPicPr>
            <a:picLocks noChangeAspect="1"/>
          </p:cNvPicPr>
          <p:nvPr/>
        </p:nvPicPr>
        <p:blipFill rotWithShape="1">
          <a:blip r:embed="rId3">
            <a:extLst/>
          </a:blip>
          <a:srcRect t="5369" r="5369"/>
          <a:stretch/>
        </p:blipFill>
        <p:spPr>
          <a:xfrm>
            <a:off x="0" y="0"/>
            <a:ext cx="9144000" cy="5143500"/>
          </a:xfrm>
          <a:prstGeom prst="rect">
            <a:avLst/>
          </a:prstGeom>
        </p:spPr>
      </p:pic>
      <p:sp>
        <p:nvSpPr>
          <p:cNvPr id="88" name="Shape 88"/>
          <p:cNvSpPr txBox="1">
            <a:spLocks noGrp="1"/>
          </p:cNvSpPr>
          <p:nvPr>
            <p:ph type="title" idx="4294967295"/>
          </p:nvPr>
        </p:nvSpPr>
        <p:spPr>
          <a:xfrm>
            <a:off x="311700" y="216425"/>
            <a:ext cx="2802975"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Mowing Platform</a:t>
            </a:r>
            <a:endParaRPr lang="en" sz="2800" dirty="0">
              <a:solidFill>
                <a:srgbClr val="47BD53"/>
              </a:solidFill>
              <a:latin typeface="Futura" panose="020B0502020202020204" pitchFamily="50" charset="0"/>
            </a:endParaRPr>
          </a:p>
        </p:txBody>
      </p:sp>
      <p:sp>
        <p:nvSpPr>
          <p:cNvPr id="13" name="Shape 88">
            <a:extLst>
              <a:ext uri="{FF2B5EF4-FFF2-40B4-BE49-F238E27FC236}">
                <a16:creationId xmlns:a16="http://schemas.microsoft.com/office/drawing/2014/main" id="{E5EFE030-0F5D-4E44-AFCE-90ABD1398B39}"/>
              </a:ext>
            </a:extLst>
          </p:cNvPr>
          <p:cNvSpPr txBox="1">
            <a:spLocks/>
          </p:cNvSpPr>
          <p:nvPr/>
        </p:nvSpPr>
        <p:spPr>
          <a:xfrm>
            <a:off x="622596" y="1333613"/>
            <a:ext cx="4087290"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Input: </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Motor commands from Arduino</a:t>
            </a:r>
          </a:p>
          <a:p>
            <a:endParaRPr lang="en-US" sz="2400" dirty="0">
              <a:solidFill>
                <a:schemeClr val="tx1"/>
              </a:solidFill>
              <a:latin typeface="Futura" panose="020B0502020202020204" pitchFamily="50" charset="0"/>
            </a:endParaRPr>
          </a:p>
          <a:p>
            <a:r>
              <a:rPr lang="en-US" sz="2400" b="1" dirty="0">
                <a:solidFill>
                  <a:schemeClr val="tx1"/>
                </a:solidFill>
                <a:latin typeface="Futura" panose="020B0502020202020204" pitchFamily="50" charset="0"/>
              </a:rPr>
              <a:t>Output: </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Moving vehicle</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Cut grass</a:t>
            </a:r>
            <a:endParaRPr lang="en" sz="2400" dirty="0">
              <a:solidFill>
                <a:schemeClr val="tx1"/>
              </a:solidFill>
              <a:latin typeface="Futura" panose="020B0502020202020204" pitchFamily="50" charset="0"/>
            </a:endParaRPr>
          </a:p>
        </p:txBody>
      </p:sp>
    </p:spTree>
    <p:extLst>
      <p:ext uri="{BB962C8B-B14F-4D97-AF65-F5344CB8AC3E}">
        <p14:creationId xmlns:p14="http://schemas.microsoft.com/office/powerpoint/2010/main" val="66653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700" y="216425"/>
            <a:ext cx="2802975"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Mowing Platform</a:t>
            </a:r>
            <a:endParaRPr lang="en" sz="2800" dirty="0">
              <a:solidFill>
                <a:srgbClr val="47BD53"/>
              </a:solidFill>
              <a:latin typeface="Futura" panose="020B0502020202020204" pitchFamily="50" charset="0"/>
            </a:endParaRPr>
          </a:p>
        </p:txBody>
      </p:sp>
      <p:sp>
        <p:nvSpPr>
          <p:cNvPr id="13" name="Shape 88">
            <a:extLst>
              <a:ext uri="{FF2B5EF4-FFF2-40B4-BE49-F238E27FC236}">
                <a16:creationId xmlns:a16="http://schemas.microsoft.com/office/drawing/2014/main" id="{E5EFE030-0F5D-4E44-AFCE-90ABD1398B39}"/>
              </a:ext>
            </a:extLst>
          </p:cNvPr>
          <p:cNvSpPr txBox="1">
            <a:spLocks/>
          </p:cNvSpPr>
          <p:nvPr/>
        </p:nvSpPr>
        <p:spPr>
          <a:xfrm>
            <a:off x="608082" y="1005550"/>
            <a:ext cx="4087290"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Current Status</a:t>
            </a:r>
            <a:r>
              <a:rPr lang="en" sz="2400" b="1" dirty="0">
                <a:solidFill>
                  <a:schemeClr val="tx1"/>
                </a:solidFill>
                <a:latin typeface="Futura" panose="020B0502020202020204" pitchFamily="50" charset="0"/>
              </a:rPr>
              <a:t>:</a:t>
            </a:r>
          </a:p>
          <a:p>
            <a:pPr marL="342900" indent="-342900">
              <a:buFont typeface="Arial" panose="020B0604020202020204" pitchFamily="34" charset="0"/>
              <a:buChar char="•"/>
            </a:pPr>
            <a:r>
              <a:rPr lang="en" sz="2400" dirty="0">
                <a:solidFill>
                  <a:schemeClr val="tx1"/>
                </a:solidFill>
                <a:latin typeface="Futura" panose="020B0502020202020204" pitchFamily="50" charset="0"/>
              </a:rPr>
              <a:t>Chassis built</a:t>
            </a:r>
          </a:p>
          <a:p>
            <a:pPr marL="342900" indent="-342900">
              <a:buFont typeface="Arial" panose="020B0604020202020204" pitchFamily="34" charset="0"/>
              <a:buChar char="•"/>
            </a:pPr>
            <a:r>
              <a:rPr lang="en" sz="2400" dirty="0">
                <a:solidFill>
                  <a:schemeClr val="tx1"/>
                </a:solidFill>
                <a:latin typeface="Futura" panose="020B0502020202020204" pitchFamily="50" charset="0"/>
              </a:rPr>
              <a:t>Motors attached</a:t>
            </a:r>
            <a:endParaRPr lang="en-US" sz="2400" dirty="0">
              <a:solidFill>
                <a:schemeClr val="tx1"/>
              </a:solidFill>
              <a:latin typeface="Futura" panose="020B0502020202020204" pitchFamily="50" charset="0"/>
            </a:endParaRPr>
          </a:p>
          <a:p>
            <a:pPr marL="342900" indent="-342900">
              <a:buFont typeface="Arial" panose="020B0604020202020204" pitchFamily="34" charset="0"/>
              <a:buChar char="•"/>
            </a:pPr>
            <a:r>
              <a:rPr lang="en-US" sz="2400" dirty="0">
                <a:solidFill>
                  <a:schemeClr val="tx1"/>
                </a:solidFill>
                <a:latin typeface="Futura" panose="020B0502020202020204" pitchFamily="50" charset="0"/>
              </a:rPr>
              <a:t>PCBA Integrated</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Jetson Integrated</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GPS Integrated</a:t>
            </a:r>
          </a:p>
        </p:txBody>
      </p:sp>
      <p:sp>
        <p:nvSpPr>
          <p:cNvPr id="19" name="Shape 88">
            <a:extLst>
              <a:ext uri="{FF2B5EF4-FFF2-40B4-BE49-F238E27FC236}">
                <a16:creationId xmlns:a16="http://schemas.microsoft.com/office/drawing/2014/main" id="{91114AD9-588A-42F3-9BD7-8516D050A37D}"/>
              </a:ext>
            </a:extLst>
          </p:cNvPr>
          <p:cNvSpPr txBox="1">
            <a:spLocks/>
          </p:cNvSpPr>
          <p:nvPr/>
        </p:nvSpPr>
        <p:spPr>
          <a:xfrm>
            <a:off x="608082" y="3323289"/>
            <a:ext cx="4087290"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Future Plans</a:t>
            </a:r>
            <a:r>
              <a:rPr lang="en" sz="2400" b="1" dirty="0">
                <a:solidFill>
                  <a:schemeClr val="tx1"/>
                </a:solidFill>
                <a:latin typeface="Futura" panose="020B0502020202020204" pitchFamily="50" charset="0"/>
              </a:rPr>
              <a:t>:</a:t>
            </a:r>
            <a:endParaRPr lang="en-US" sz="2400" b="1" dirty="0">
              <a:solidFill>
                <a:schemeClr val="tx1"/>
              </a:solidFill>
              <a:latin typeface="Futura" panose="020B0502020202020204" pitchFamily="50" charset="0"/>
            </a:endParaRPr>
          </a:p>
          <a:p>
            <a:pPr marL="342900" indent="-342900">
              <a:buFont typeface="Arial" panose="020B0604020202020204" pitchFamily="34" charset="0"/>
              <a:buChar char="•"/>
            </a:pPr>
            <a:r>
              <a:rPr lang="en-US" sz="2400" dirty="0">
                <a:solidFill>
                  <a:schemeClr val="tx1"/>
                </a:solidFill>
                <a:latin typeface="Futura" panose="020B0502020202020204" pitchFamily="50" charset="0"/>
              </a:rPr>
              <a:t>Attach Bumblebee</a:t>
            </a:r>
          </a:p>
        </p:txBody>
      </p:sp>
      <p:pic>
        <p:nvPicPr>
          <p:cNvPr id="4" name="Picture 3">
            <a:extLst>
              <a:ext uri="{FF2B5EF4-FFF2-40B4-BE49-F238E27FC236}">
                <a16:creationId xmlns:a16="http://schemas.microsoft.com/office/drawing/2014/main" id="{41B2B418-5AF6-4CAB-9313-51927822C4E7}"/>
              </a:ext>
            </a:extLst>
          </p:cNvPr>
          <p:cNvPicPr>
            <a:picLocks noChangeAspect="1"/>
          </p:cNvPicPr>
          <p:nvPr/>
        </p:nvPicPr>
        <p:blipFill rotWithShape="1">
          <a:blip r:embed="rId3"/>
          <a:srcRect l="7603" r="14283"/>
          <a:stretch/>
        </p:blipFill>
        <p:spPr>
          <a:xfrm>
            <a:off x="4695372" y="365660"/>
            <a:ext cx="1865972" cy="4246773"/>
          </a:xfrm>
          <a:prstGeom prst="rect">
            <a:avLst/>
          </a:prstGeom>
          <a:scene3d>
            <a:camera prst="orthographicFront">
              <a:rot lat="0" lon="21599974" rev="0"/>
            </a:camera>
            <a:lightRig rig="threePt" dir="t"/>
          </a:scene3d>
        </p:spPr>
      </p:pic>
      <p:pic>
        <p:nvPicPr>
          <p:cNvPr id="8" name="Picture 7">
            <a:extLst>
              <a:ext uri="{FF2B5EF4-FFF2-40B4-BE49-F238E27FC236}">
                <a16:creationId xmlns:a16="http://schemas.microsoft.com/office/drawing/2014/main" id="{49F47220-FE25-4290-912E-334F2F671840}"/>
              </a:ext>
            </a:extLst>
          </p:cNvPr>
          <p:cNvPicPr>
            <a:picLocks noChangeAspect="1"/>
          </p:cNvPicPr>
          <p:nvPr/>
        </p:nvPicPr>
        <p:blipFill>
          <a:blip r:embed="rId4"/>
          <a:stretch>
            <a:fillRect/>
          </a:stretch>
        </p:blipFill>
        <p:spPr>
          <a:xfrm>
            <a:off x="6938397" y="709577"/>
            <a:ext cx="2001902" cy="3558937"/>
          </a:xfrm>
          <a:prstGeom prst="rect">
            <a:avLst/>
          </a:prstGeom>
        </p:spPr>
      </p:pic>
    </p:spTree>
    <p:extLst>
      <p:ext uri="{BB962C8B-B14F-4D97-AF65-F5344CB8AC3E}">
        <p14:creationId xmlns:p14="http://schemas.microsoft.com/office/powerpoint/2010/main" val="251399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480FFFFB-8159-4C93-B0E1-8F7DEE6707AC}"/>
              </a:ext>
            </a:extLst>
          </p:cNvPr>
          <p:cNvPicPr>
            <a:picLocks noChangeAspect="1"/>
          </p:cNvPicPr>
          <p:nvPr/>
        </p:nvPicPr>
        <p:blipFill rotWithShape="1">
          <a:blip r:embed="rId3"/>
          <a:srcRect b="29687"/>
          <a:stretch/>
        </p:blipFill>
        <p:spPr>
          <a:xfrm>
            <a:off x="0" y="-1"/>
            <a:ext cx="9144000" cy="5143500"/>
          </a:xfrm>
          <a:prstGeom prst="rect">
            <a:avLst/>
          </a:prstGeom>
        </p:spPr>
      </p:pic>
      <p:sp>
        <p:nvSpPr>
          <p:cNvPr id="8" name="Shape 81">
            <a:extLst>
              <a:ext uri="{FF2B5EF4-FFF2-40B4-BE49-F238E27FC236}">
                <a16:creationId xmlns:a16="http://schemas.microsoft.com/office/drawing/2014/main" id="{71C2A543-A299-4684-9F68-663AF42359B8}"/>
              </a:ext>
            </a:extLst>
          </p:cNvPr>
          <p:cNvSpPr txBox="1">
            <a:spLocks noGrp="1"/>
          </p:cNvSpPr>
          <p:nvPr>
            <p:ph type="title"/>
          </p:nvPr>
        </p:nvSpPr>
        <p:spPr>
          <a:xfrm>
            <a:off x="0" y="4900612"/>
            <a:ext cx="9144000" cy="242887"/>
          </a:xfrm>
          <a:prstGeom prst="rect">
            <a:avLst/>
          </a:prstGeom>
        </p:spPr>
        <p:txBody>
          <a:bodyPr wrap="square" lIns="91425" tIns="91425" rIns="91425" bIns="91425" anchor="t" anchorCtr="0">
            <a:noAutofit/>
          </a:bodyPr>
          <a:lstStyle/>
          <a:p>
            <a:pPr lvl="0"/>
            <a:r>
              <a:rPr lang="en-US" sz="700" dirty="0">
                <a:solidFill>
                  <a:schemeClr val="bg1"/>
                </a:solidFill>
                <a:latin typeface="Futura" pitchFamily="50" charset="0"/>
              </a:rPr>
              <a:t>https://i2.wp.com/www.skydefproductions.com/wp-content/uploads/2014/09/7412-CS_Aerial071mw.jpg?fit=3560%2C2848</a:t>
            </a:r>
          </a:p>
        </p:txBody>
      </p:sp>
    </p:spTree>
    <p:extLst>
      <p:ext uri="{BB962C8B-B14F-4D97-AF65-F5344CB8AC3E}">
        <p14:creationId xmlns:p14="http://schemas.microsoft.com/office/powerpoint/2010/main" val="3279542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pSp>
        <p:nvGrpSpPr>
          <p:cNvPr id="36" name="Group 35">
            <a:extLst>
              <a:ext uri="{FF2B5EF4-FFF2-40B4-BE49-F238E27FC236}">
                <a16:creationId xmlns:a16="http://schemas.microsoft.com/office/drawing/2014/main" id="{1099B85B-209F-4DCA-90D1-C95B7C3AF109}"/>
              </a:ext>
            </a:extLst>
          </p:cNvPr>
          <p:cNvGrpSpPr/>
          <p:nvPr/>
        </p:nvGrpSpPr>
        <p:grpSpPr>
          <a:xfrm>
            <a:off x="0" y="0"/>
            <a:ext cx="9144000" cy="5143500"/>
            <a:chOff x="0" y="0"/>
            <a:chExt cx="9144000" cy="5143500"/>
          </a:xfrm>
        </p:grpSpPr>
        <p:pic>
          <p:nvPicPr>
            <p:cNvPr id="6" name="Picture 5">
              <a:extLst>
                <a:ext uri="{FF2B5EF4-FFF2-40B4-BE49-F238E27FC236}">
                  <a16:creationId xmlns:a16="http://schemas.microsoft.com/office/drawing/2014/main" id="{460618A8-683A-4D85-9D38-A6AE2F6B382A}"/>
                </a:ext>
              </a:extLst>
            </p:cNvPr>
            <p:cNvPicPr>
              <a:picLocks noChangeAspect="1"/>
            </p:cNvPicPr>
            <p:nvPr/>
          </p:nvPicPr>
          <p:blipFill>
            <a:blip r:embed="rId3"/>
            <a:stretch>
              <a:fillRect/>
            </a:stretch>
          </p:blipFill>
          <p:spPr>
            <a:xfrm>
              <a:off x="0" y="0"/>
              <a:ext cx="9144000" cy="5143500"/>
            </a:xfrm>
            <a:prstGeom prst="rect">
              <a:avLst/>
            </a:prstGeom>
          </p:spPr>
        </p:pic>
        <p:pic>
          <p:nvPicPr>
            <p:cNvPr id="19" name="Picture 18">
              <a:extLst>
                <a:ext uri="{FF2B5EF4-FFF2-40B4-BE49-F238E27FC236}">
                  <a16:creationId xmlns:a16="http://schemas.microsoft.com/office/drawing/2014/main" id="{38E1D6EF-7D3D-4DC6-B71E-20E6AEBF48AB}"/>
                </a:ext>
              </a:extLst>
            </p:cNvPr>
            <p:cNvPicPr>
              <a:picLocks noChangeAspect="1"/>
            </p:cNvPicPr>
            <p:nvPr/>
          </p:nvPicPr>
          <p:blipFill>
            <a:blip r:embed="rId3"/>
            <a:stretch>
              <a:fillRect/>
            </a:stretch>
          </p:blipFill>
          <p:spPr>
            <a:xfrm>
              <a:off x="622596" y="350210"/>
              <a:ext cx="8521404" cy="4793290"/>
            </a:xfrm>
            <a:prstGeom prst="rect">
              <a:avLst/>
            </a:prstGeom>
          </p:spPr>
        </p:pic>
      </p:grpSp>
      <p:sp>
        <p:nvSpPr>
          <p:cNvPr id="88" name="Shape 88"/>
          <p:cNvSpPr txBox="1">
            <a:spLocks noGrp="1"/>
          </p:cNvSpPr>
          <p:nvPr>
            <p:ph type="title" idx="4294967295"/>
          </p:nvPr>
        </p:nvSpPr>
        <p:spPr>
          <a:xfrm>
            <a:off x="311699" y="216425"/>
            <a:ext cx="5381965"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Mowing Platform - Electrical Panel</a:t>
            </a:r>
            <a:endParaRPr lang="en" sz="2800" dirty="0">
              <a:solidFill>
                <a:srgbClr val="47BD53"/>
              </a:solidFill>
              <a:latin typeface="Futura" panose="020B0502020202020204" pitchFamily="50" charset="0"/>
            </a:endParaRPr>
          </a:p>
        </p:txBody>
      </p:sp>
      <p:sp>
        <p:nvSpPr>
          <p:cNvPr id="8" name="Shape 88">
            <a:extLst>
              <a:ext uri="{FF2B5EF4-FFF2-40B4-BE49-F238E27FC236}">
                <a16:creationId xmlns:a16="http://schemas.microsoft.com/office/drawing/2014/main" id="{1ADAF76D-CE66-411D-BD09-1741AE3B0A8E}"/>
              </a:ext>
            </a:extLst>
          </p:cNvPr>
          <p:cNvSpPr txBox="1">
            <a:spLocks/>
          </p:cNvSpPr>
          <p:nvPr/>
        </p:nvSpPr>
        <p:spPr>
          <a:xfrm>
            <a:off x="532095" y="3675193"/>
            <a:ext cx="1608540" cy="520636"/>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dirty="0">
                <a:solidFill>
                  <a:schemeClr val="tx1"/>
                </a:solidFill>
                <a:latin typeface="Futura" panose="020B0502020202020204" pitchFamily="50" charset="0"/>
              </a:rPr>
              <a:t>Jetson TX2</a:t>
            </a:r>
            <a:endParaRPr lang="en" sz="2400" dirty="0">
              <a:solidFill>
                <a:schemeClr val="tx1"/>
              </a:solidFill>
              <a:latin typeface="Futura" panose="020B0502020202020204" pitchFamily="50" charset="0"/>
            </a:endParaRPr>
          </a:p>
        </p:txBody>
      </p:sp>
      <p:sp>
        <p:nvSpPr>
          <p:cNvPr id="13" name="Shape 88">
            <a:extLst>
              <a:ext uri="{FF2B5EF4-FFF2-40B4-BE49-F238E27FC236}">
                <a16:creationId xmlns:a16="http://schemas.microsoft.com/office/drawing/2014/main" id="{E5EFE030-0F5D-4E44-AFCE-90ABD1398B39}"/>
              </a:ext>
            </a:extLst>
          </p:cNvPr>
          <p:cNvSpPr txBox="1">
            <a:spLocks/>
          </p:cNvSpPr>
          <p:nvPr/>
        </p:nvSpPr>
        <p:spPr>
          <a:xfrm>
            <a:off x="532095" y="1333613"/>
            <a:ext cx="3595836"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dirty="0">
                <a:solidFill>
                  <a:schemeClr val="tx1"/>
                </a:solidFill>
                <a:latin typeface="Futura" panose="020B0502020202020204" pitchFamily="50" charset="0"/>
              </a:rPr>
              <a:t>Fuses &amp; Power</a:t>
            </a:r>
            <a:endParaRPr lang="en" sz="2400" dirty="0">
              <a:solidFill>
                <a:schemeClr val="tx1"/>
              </a:solidFill>
              <a:latin typeface="Futura" panose="020B0502020202020204" pitchFamily="50" charset="0"/>
            </a:endParaRPr>
          </a:p>
        </p:txBody>
      </p:sp>
      <p:sp>
        <p:nvSpPr>
          <p:cNvPr id="15" name="Shape 88">
            <a:extLst>
              <a:ext uri="{FF2B5EF4-FFF2-40B4-BE49-F238E27FC236}">
                <a16:creationId xmlns:a16="http://schemas.microsoft.com/office/drawing/2014/main" id="{CCB8FE09-E426-45C1-B2C0-44342216877E}"/>
              </a:ext>
            </a:extLst>
          </p:cNvPr>
          <p:cNvSpPr txBox="1">
            <a:spLocks/>
          </p:cNvSpPr>
          <p:nvPr/>
        </p:nvSpPr>
        <p:spPr>
          <a:xfrm>
            <a:off x="532095" y="2504403"/>
            <a:ext cx="1954349"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dirty="0">
                <a:solidFill>
                  <a:schemeClr val="tx1"/>
                </a:solidFill>
                <a:latin typeface="Futura" panose="020B0502020202020204" pitchFamily="50" charset="0"/>
              </a:rPr>
              <a:t>E-Stop Relays</a:t>
            </a:r>
            <a:endParaRPr lang="en" sz="2400" dirty="0">
              <a:solidFill>
                <a:schemeClr val="tx1"/>
              </a:solidFill>
              <a:latin typeface="Futura" panose="020B0502020202020204" pitchFamily="50" charset="0"/>
            </a:endParaRPr>
          </a:p>
        </p:txBody>
      </p:sp>
      <p:sp>
        <p:nvSpPr>
          <p:cNvPr id="16" name="Shape 88">
            <a:extLst>
              <a:ext uri="{FF2B5EF4-FFF2-40B4-BE49-F238E27FC236}">
                <a16:creationId xmlns:a16="http://schemas.microsoft.com/office/drawing/2014/main" id="{098835E9-E3F5-4049-94C7-030F4F39001C}"/>
              </a:ext>
            </a:extLst>
          </p:cNvPr>
          <p:cNvSpPr txBox="1">
            <a:spLocks/>
          </p:cNvSpPr>
          <p:nvPr/>
        </p:nvSpPr>
        <p:spPr>
          <a:xfrm>
            <a:off x="532095" y="1919008"/>
            <a:ext cx="3044240"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dirty="0">
                <a:solidFill>
                  <a:schemeClr val="tx1"/>
                </a:solidFill>
                <a:latin typeface="Futura" panose="020B0502020202020204" pitchFamily="50" charset="0"/>
              </a:rPr>
              <a:t>Arduino Mega, PCBA</a:t>
            </a:r>
            <a:endParaRPr lang="en" sz="2400" dirty="0">
              <a:solidFill>
                <a:schemeClr val="tx1"/>
              </a:solidFill>
              <a:latin typeface="Futura" panose="020B0502020202020204" pitchFamily="50" charset="0"/>
            </a:endParaRPr>
          </a:p>
        </p:txBody>
      </p:sp>
      <p:sp>
        <p:nvSpPr>
          <p:cNvPr id="17" name="Shape 88">
            <a:extLst>
              <a:ext uri="{FF2B5EF4-FFF2-40B4-BE49-F238E27FC236}">
                <a16:creationId xmlns:a16="http://schemas.microsoft.com/office/drawing/2014/main" id="{BD1AC4B2-C82A-4CEE-8A5C-C96870032D2E}"/>
              </a:ext>
            </a:extLst>
          </p:cNvPr>
          <p:cNvSpPr txBox="1">
            <a:spLocks/>
          </p:cNvSpPr>
          <p:nvPr/>
        </p:nvSpPr>
        <p:spPr>
          <a:xfrm>
            <a:off x="532095" y="3089798"/>
            <a:ext cx="3044240"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dirty="0">
                <a:solidFill>
                  <a:schemeClr val="tx1"/>
                </a:solidFill>
                <a:latin typeface="Futura" panose="020B0502020202020204" pitchFamily="50" charset="0"/>
              </a:rPr>
              <a:t>15A DC Motor Driver</a:t>
            </a:r>
            <a:endParaRPr lang="en" sz="2400" dirty="0">
              <a:solidFill>
                <a:schemeClr val="tx1"/>
              </a:solidFill>
              <a:latin typeface="Futura" panose="020B0502020202020204" pitchFamily="50" charset="0"/>
            </a:endParaRPr>
          </a:p>
        </p:txBody>
      </p:sp>
      <p:cxnSp>
        <p:nvCxnSpPr>
          <p:cNvPr id="18" name="Straight Arrow Connector 17">
            <a:extLst>
              <a:ext uri="{FF2B5EF4-FFF2-40B4-BE49-F238E27FC236}">
                <a16:creationId xmlns:a16="http://schemas.microsoft.com/office/drawing/2014/main" id="{E18CC70F-7800-4582-BD29-A8DD1541F1F5}"/>
              </a:ext>
            </a:extLst>
          </p:cNvPr>
          <p:cNvCxnSpPr>
            <a:cxnSpLocks/>
          </p:cNvCxnSpPr>
          <p:nvPr/>
        </p:nvCxnSpPr>
        <p:spPr>
          <a:xfrm flipV="1">
            <a:off x="2737737" y="1313160"/>
            <a:ext cx="2955927" cy="3102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466A82B-E6EA-4614-845E-99DCA3041683}"/>
              </a:ext>
            </a:extLst>
          </p:cNvPr>
          <p:cNvCxnSpPr>
            <a:cxnSpLocks/>
            <a:stCxn id="16" idx="3"/>
          </p:cNvCxnSpPr>
          <p:nvPr/>
        </p:nvCxnSpPr>
        <p:spPr>
          <a:xfrm flipV="1">
            <a:off x="3576335" y="1906313"/>
            <a:ext cx="3711156" cy="2990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2C6AE2E-1E49-4949-8004-435519174E16}"/>
              </a:ext>
            </a:extLst>
          </p:cNvPr>
          <p:cNvCxnSpPr>
            <a:cxnSpLocks/>
            <a:stCxn id="17" idx="3"/>
          </p:cNvCxnSpPr>
          <p:nvPr/>
        </p:nvCxnSpPr>
        <p:spPr>
          <a:xfrm flipV="1">
            <a:off x="3576335" y="3338063"/>
            <a:ext cx="1991332" cy="380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5BAFC5-A628-4C55-B415-3FEB44371041}"/>
              </a:ext>
            </a:extLst>
          </p:cNvPr>
          <p:cNvCxnSpPr>
            <a:cxnSpLocks/>
            <a:stCxn id="15" idx="3"/>
          </p:cNvCxnSpPr>
          <p:nvPr/>
        </p:nvCxnSpPr>
        <p:spPr>
          <a:xfrm flipV="1">
            <a:off x="2486444" y="2664489"/>
            <a:ext cx="2990722" cy="1262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A360423-F7CC-4D90-AADC-314FD8F49D08}"/>
              </a:ext>
            </a:extLst>
          </p:cNvPr>
          <p:cNvCxnSpPr>
            <a:cxnSpLocks/>
            <a:stCxn id="8" idx="3"/>
          </p:cNvCxnSpPr>
          <p:nvPr/>
        </p:nvCxnSpPr>
        <p:spPr>
          <a:xfrm flipV="1">
            <a:off x="2140635" y="3772966"/>
            <a:ext cx="5239220" cy="1625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Shape 88">
            <a:extLst>
              <a:ext uri="{FF2B5EF4-FFF2-40B4-BE49-F238E27FC236}">
                <a16:creationId xmlns:a16="http://schemas.microsoft.com/office/drawing/2014/main" id="{14DE7B62-02FD-4FE0-A355-E162DA6DFE94}"/>
              </a:ext>
            </a:extLst>
          </p:cNvPr>
          <p:cNvSpPr txBox="1">
            <a:spLocks/>
          </p:cNvSpPr>
          <p:nvPr/>
        </p:nvSpPr>
        <p:spPr>
          <a:xfrm>
            <a:off x="532094" y="4208524"/>
            <a:ext cx="1954349" cy="520636"/>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dirty="0">
                <a:solidFill>
                  <a:schemeClr val="tx1"/>
                </a:solidFill>
                <a:latin typeface="Futura" panose="020B0502020202020204" pitchFamily="50" charset="0"/>
              </a:rPr>
              <a:t>Mower Relay</a:t>
            </a:r>
            <a:endParaRPr lang="en" sz="2400" dirty="0">
              <a:solidFill>
                <a:schemeClr val="tx1"/>
              </a:solidFill>
              <a:latin typeface="Futura" panose="020B0502020202020204" pitchFamily="50" charset="0"/>
            </a:endParaRPr>
          </a:p>
        </p:txBody>
      </p:sp>
      <p:cxnSp>
        <p:nvCxnSpPr>
          <p:cNvPr id="35" name="Straight Arrow Connector 34">
            <a:extLst>
              <a:ext uri="{FF2B5EF4-FFF2-40B4-BE49-F238E27FC236}">
                <a16:creationId xmlns:a16="http://schemas.microsoft.com/office/drawing/2014/main" id="{F3E095E9-06E9-4018-9D1A-18CB1E2361F3}"/>
              </a:ext>
            </a:extLst>
          </p:cNvPr>
          <p:cNvCxnSpPr>
            <a:cxnSpLocks/>
            <a:stCxn id="34" idx="3"/>
          </p:cNvCxnSpPr>
          <p:nvPr/>
        </p:nvCxnSpPr>
        <p:spPr>
          <a:xfrm flipV="1">
            <a:off x="2486443" y="4208524"/>
            <a:ext cx="2990723" cy="2603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631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5" name="Oval 4">
            <a:extLst>
              <a:ext uri="{FF2B5EF4-FFF2-40B4-BE49-F238E27FC236}">
                <a16:creationId xmlns:a16="http://schemas.microsoft.com/office/drawing/2014/main" id="{68365DBA-BFAB-4F11-AD90-47D7B2F00D91}"/>
              </a:ext>
            </a:extLst>
          </p:cNvPr>
          <p:cNvSpPr/>
          <p:nvPr/>
        </p:nvSpPr>
        <p:spPr>
          <a:xfrm>
            <a:off x="5266943" y="900690"/>
            <a:ext cx="3534149" cy="3534149"/>
          </a:xfrm>
          <a:prstGeom prst="ellipse">
            <a:avLst/>
          </a:prstGeom>
          <a:solidFill>
            <a:srgbClr val="76F2FF">
              <a:alpha val="34902"/>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654243-D9BC-47C8-94E3-E20F06AA5974}"/>
              </a:ext>
            </a:extLst>
          </p:cNvPr>
          <p:cNvSpPr/>
          <p:nvPr/>
        </p:nvSpPr>
        <p:spPr>
          <a:xfrm>
            <a:off x="5628695" y="1273879"/>
            <a:ext cx="2810639" cy="2810639"/>
          </a:xfrm>
          <a:prstGeom prst="ellipse">
            <a:avLst/>
          </a:prstGeom>
          <a:solidFill>
            <a:srgbClr val="76F2FF">
              <a:alpha val="34902"/>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579457-F24F-484D-909F-17F549903349}"/>
              </a:ext>
            </a:extLst>
          </p:cNvPr>
          <p:cNvSpPr/>
          <p:nvPr/>
        </p:nvSpPr>
        <p:spPr>
          <a:xfrm>
            <a:off x="5958267" y="1619963"/>
            <a:ext cx="2151497" cy="2151497"/>
          </a:xfrm>
          <a:prstGeom prst="ellipse">
            <a:avLst/>
          </a:prstGeom>
          <a:solidFill>
            <a:srgbClr val="76F2FF">
              <a:alpha val="34902"/>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Shape 88"/>
          <p:cNvSpPr txBox="1">
            <a:spLocks noGrp="1"/>
          </p:cNvSpPr>
          <p:nvPr>
            <p:ph type="title" idx="4294967295"/>
          </p:nvPr>
        </p:nvSpPr>
        <p:spPr>
          <a:xfrm>
            <a:off x="311699" y="216425"/>
            <a:ext cx="5381965"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Navigation</a:t>
            </a:r>
            <a:endParaRPr lang="en" sz="2800" dirty="0">
              <a:solidFill>
                <a:srgbClr val="47BD53"/>
              </a:solidFill>
              <a:latin typeface="Futura" panose="020B0502020202020204" pitchFamily="50" charset="0"/>
            </a:endParaRPr>
          </a:p>
        </p:txBody>
      </p:sp>
      <p:sp>
        <p:nvSpPr>
          <p:cNvPr id="18" name="Shape 88">
            <a:extLst>
              <a:ext uri="{FF2B5EF4-FFF2-40B4-BE49-F238E27FC236}">
                <a16:creationId xmlns:a16="http://schemas.microsoft.com/office/drawing/2014/main" id="{C7A4C915-575A-4641-A83C-61946309F186}"/>
              </a:ext>
            </a:extLst>
          </p:cNvPr>
          <p:cNvSpPr txBox="1">
            <a:spLocks/>
          </p:cNvSpPr>
          <p:nvPr/>
        </p:nvSpPr>
        <p:spPr>
          <a:xfrm>
            <a:off x="622595" y="1333613"/>
            <a:ext cx="4402975"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Input:</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Global position reference</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IMU, odometry measurements</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Map of relative world</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Target mowing regions</a:t>
            </a:r>
          </a:p>
          <a:p>
            <a:endParaRPr lang="en-US" sz="2400" dirty="0">
              <a:solidFill>
                <a:schemeClr val="tx1"/>
              </a:solidFill>
              <a:latin typeface="Futura" panose="020B0502020202020204" pitchFamily="50" charset="0"/>
            </a:endParaRPr>
          </a:p>
          <a:p>
            <a:r>
              <a:rPr lang="en-US" sz="2400" b="1" dirty="0">
                <a:solidFill>
                  <a:schemeClr val="tx1"/>
                </a:solidFill>
                <a:latin typeface="Futura" panose="020B0502020202020204" pitchFamily="50" charset="0"/>
              </a:rPr>
              <a:t>Output:</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Velocity commands to motor</a:t>
            </a:r>
          </a:p>
        </p:txBody>
      </p:sp>
      <p:pic>
        <p:nvPicPr>
          <p:cNvPr id="4" name="Picture 3">
            <a:extLst>
              <a:ext uri="{FF2B5EF4-FFF2-40B4-BE49-F238E27FC236}">
                <a16:creationId xmlns:a16="http://schemas.microsoft.com/office/drawing/2014/main" id="{0DA3614B-7EB9-4E4E-80A8-9A50257AE057}"/>
              </a:ext>
            </a:extLst>
          </p:cNvPr>
          <p:cNvPicPr>
            <a:picLocks noChangeAspect="1"/>
          </p:cNvPicPr>
          <p:nvPr/>
        </p:nvPicPr>
        <p:blipFill>
          <a:blip r:embed="rId3"/>
          <a:stretch>
            <a:fillRect/>
          </a:stretch>
        </p:blipFill>
        <p:spPr>
          <a:xfrm>
            <a:off x="5448130" y="1619963"/>
            <a:ext cx="3177710" cy="2118473"/>
          </a:xfrm>
          <a:prstGeom prst="rect">
            <a:avLst/>
          </a:prstGeom>
        </p:spPr>
      </p:pic>
    </p:spTree>
    <p:extLst>
      <p:ext uri="{BB962C8B-B14F-4D97-AF65-F5344CB8AC3E}">
        <p14:creationId xmlns:p14="http://schemas.microsoft.com/office/powerpoint/2010/main" val="3465369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700" y="216425"/>
            <a:ext cx="4866270"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Navigation - Localization</a:t>
            </a:r>
            <a:endParaRPr lang="en" sz="2800" dirty="0">
              <a:solidFill>
                <a:srgbClr val="47BD53"/>
              </a:solidFill>
              <a:latin typeface="Futura" panose="020B0502020202020204" pitchFamily="50" charset="0"/>
            </a:endParaRPr>
          </a:p>
        </p:txBody>
      </p:sp>
      <p:sp>
        <p:nvSpPr>
          <p:cNvPr id="13" name="Shape 88">
            <a:extLst>
              <a:ext uri="{FF2B5EF4-FFF2-40B4-BE49-F238E27FC236}">
                <a16:creationId xmlns:a16="http://schemas.microsoft.com/office/drawing/2014/main" id="{E5EFE030-0F5D-4E44-AFCE-90ABD1398B39}"/>
              </a:ext>
            </a:extLst>
          </p:cNvPr>
          <p:cNvSpPr txBox="1">
            <a:spLocks/>
          </p:cNvSpPr>
          <p:nvPr/>
        </p:nvSpPr>
        <p:spPr>
          <a:xfrm>
            <a:off x="608081" y="1005550"/>
            <a:ext cx="7279547" cy="94517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Current Status</a:t>
            </a:r>
            <a:r>
              <a:rPr lang="en" sz="2400" b="1" dirty="0">
                <a:solidFill>
                  <a:schemeClr val="tx1"/>
                </a:solidFill>
                <a:latin typeface="Futura" panose="020B0502020202020204" pitchFamily="50" charset="0"/>
              </a:rPr>
              <a:t>:</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Localization sensors integrated</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ROS Localization stack integrated</a:t>
            </a:r>
          </a:p>
          <a:p>
            <a:pPr marL="342900" lvl="2" indent="-342900">
              <a:buFont typeface="Arial" panose="020B0604020202020204" pitchFamily="34" charset="0"/>
              <a:buChar char="•"/>
            </a:pPr>
            <a:r>
              <a:rPr lang="en-US" sz="2400" dirty="0">
                <a:solidFill>
                  <a:schemeClr val="tx1"/>
                </a:solidFill>
                <a:latin typeface="Futura" panose="020B0502020202020204" pitchFamily="50" charset="0"/>
              </a:rPr>
              <a:t>IMU data processed with Complementary Filter</a:t>
            </a:r>
          </a:p>
          <a:p>
            <a:pPr marL="342900" lvl="2" indent="-342900">
              <a:buFont typeface="Arial" panose="020B0604020202020204" pitchFamily="34" charset="0"/>
              <a:buChar char="•"/>
            </a:pPr>
            <a:r>
              <a:rPr lang="en-US" sz="2400" dirty="0">
                <a:solidFill>
                  <a:schemeClr val="tx1"/>
                </a:solidFill>
                <a:latin typeface="Futura" panose="020B0502020202020204" pitchFamily="50" charset="0"/>
              </a:rPr>
              <a:t>Sensor data processed through EKF</a:t>
            </a:r>
          </a:p>
          <a:p>
            <a:pPr marL="342900" lvl="2" indent="-342900">
              <a:buFont typeface="Arial" panose="020B0604020202020204" pitchFamily="34" charset="0"/>
              <a:buChar char="•"/>
            </a:pPr>
            <a:endParaRPr lang="en" sz="2400" dirty="0">
              <a:solidFill>
                <a:schemeClr val="tx1"/>
              </a:solidFill>
              <a:latin typeface="Futura" panose="020B0502020202020204" pitchFamily="50" charset="0"/>
            </a:endParaRPr>
          </a:p>
          <a:p>
            <a:endParaRPr lang="en-US" sz="2400" dirty="0">
              <a:solidFill>
                <a:schemeClr val="tx1"/>
              </a:solidFill>
              <a:latin typeface="Futura" panose="020B0502020202020204" pitchFamily="50" charset="0"/>
            </a:endParaRPr>
          </a:p>
        </p:txBody>
      </p:sp>
      <p:sp>
        <p:nvSpPr>
          <p:cNvPr id="19" name="Shape 88">
            <a:extLst>
              <a:ext uri="{FF2B5EF4-FFF2-40B4-BE49-F238E27FC236}">
                <a16:creationId xmlns:a16="http://schemas.microsoft.com/office/drawing/2014/main" id="{91114AD9-588A-42F3-9BD7-8516D050A37D}"/>
              </a:ext>
            </a:extLst>
          </p:cNvPr>
          <p:cNvSpPr txBox="1">
            <a:spLocks/>
          </p:cNvSpPr>
          <p:nvPr/>
        </p:nvSpPr>
        <p:spPr>
          <a:xfrm>
            <a:off x="608081" y="3427366"/>
            <a:ext cx="4569889"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Future Plans</a:t>
            </a:r>
            <a:r>
              <a:rPr lang="en" sz="2400" b="1" dirty="0">
                <a:solidFill>
                  <a:schemeClr val="tx1"/>
                </a:solidFill>
                <a:latin typeface="Futura" panose="020B0502020202020204" pitchFamily="50" charset="0"/>
              </a:rPr>
              <a:t>:</a:t>
            </a:r>
            <a:endParaRPr lang="en-US" sz="2400" b="1" dirty="0">
              <a:solidFill>
                <a:schemeClr val="tx1"/>
              </a:solidFill>
              <a:latin typeface="Futura" panose="020B0502020202020204" pitchFamily="50" charset="0"/>
            </a:endParaRPr>
          </a:p>
          <a:p>
            <a:pPr marL="342900" indent="-342900">
              <a:buFont typeface="Arial" panose="020B0604020202020204" pitchFamily="34" charset="0"/>
              <a:buChar char="•"/>
            </a:pPr>
            <a:r>
              <a:rPr lang="en-US" sz="2400" dirty="0">
                <a:solidFill>
                  <a:schemeClr val="tx1"/>
                </a:solidFill>
                <a:latin typeface="Futura" panose="020B0502020202020204" pitchFamily="50" charset="0"/>
              </a:rPr>
              <a:t>Expand to dual EKF</a:t>
            </a:r>
          </a:p>
        </p:txBody>
      </p:sp>
    </p:spTree>
    <p:extLst>
      <p:ext uri="{BB962C8B-B14F-4D97-AF65-F5344CB8AC3E}">
        <p14:creationId xmlns:p14="http://schemas.microsoft.com/office/powerpoint/2010/main" val="1418152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699" y="216425"/>
            <a:ext cx="3795843"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Navigation - Planning</a:t>
            </a:r>
            <a:endParaRPr lang="en" sz="2800" dirty="0">
              <a:solidFill>
                <a:srgbClr val="47BD53"/>
              </a:solidFill>
              <a:latin typeface="Futura" panose="020B0502020202020204" pitchFamily="50" charset="0"/>
            </a:endParaRPr>
          </a:p>
        </p:txBody>
      </p:sp>
      <p:sp>
        <p:nvSpPr>
          <p:cNvPr id="13" name="Shape 88">
            <a:extLst>
              <a:ext uri="{FF2B5EF4-FFF2-40B4-BE49-F238E27FC236}">
                <a16:creationId xmlns:a16="http://schemas.microsoft.com/office/drawing/2014/main" id="{E5EFE030-0F5D-4E44-AFCE-90ABD1398B39}"/>
              </a:ext>
            </a:extLst>
          </p:cNvPr>
          <p:cNvSpPr txBox="1">
            <a:spLocks/>
          </p:cNvSpPr>
          <p:nvPr/>
        </p:nvSpPr>
        <p:spPr>
          <a:xfrm>
            <a:off x="608081" y="1005550"/>
            <a:ext cx="5762981"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Current Status</a:t>
            </a:r>
            <a:r>
              <a:rPr lang="en" sz="2400" b="1" dirty="0">
                <a:solidFill>
                  <a:schemeClr val="tx1"/>
                </a:solidFill>
                <a:latin typeface="Futura" panose="020B0502020202020204" pitchFamily="50" charset="0"/>
              </a:rPr>
              <a:t>:</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Processing set of waypoint input by user</a:t>
            </a:r>
          </a:p>
          <a:p>
            <a:pPr marL="342900" indent="-342900">
              <a:buFont typeface="Arial" panose="020B0604020202020204" pitchFamily="34" charset="0"/>
              <a:buChar char="•"/>
            </a:pPr>
            <a:r>
              <a:rPr lang="en-US" sz="2400">
                <a:solidFill>
                  <a:schemeClr val="tx1"/>
                </a:solidFill>
                <a:latin typeface="Futura" panose="020B0502020202020204" pitchFamily="50" charset="0"/>
              </a:rPr>
              <a:t>Following </a:t>
            </a:r>
            <a:r>
              <a:rPr lang="en-US" sz="2400" dirty="0">
                <a:solidFill>
                  <a:schemeClr val="tx1"/>
                </a:solidFill>
                <a:latin typeface="Futura" panose="020B0502020202020204" pitchFamily="50" charset="0"/>
              </a:rPr>
              <a:t>waypoints</a:t>
            </a:r>
            <a:endParaRPr lang="en" sz="2400" dirty="0">
              <a:solidFill>
                <a:schemeClr val="tx1"/>
              </a:solidFill>
              <a:latin typeface="Futura" panose="020B0502020202020204" pitchFamily="50" charset="0"/>
            </a:endParaRPr>
          </a:p>
          <a:p>
            <a:endParaRPr lang="en-US" sz="2400" dirty="0">
              <a:solidFill>
                <a:schemeClr val="tx1"/>
              </a:solidFill>
              <a:latin typeface="Futura" panose="020B0502020202020204" pitchFamily="50" charset="0"/>
            </a:endParaRPr>
          </a:p>
        </p:txBody>
      </p:sp>
      <p:sp>
        <p:nvSpPr>
          <p:cNvPr id="19" name="Shape 88">
            <a:extLst>
              <a:ext uri="{FF2B5EF4-FFF2-40B4-BE49-F238E27FC236}">
                <a16:creationId xmlns:a16="http://schemas.microsoft.com/office/drawing/2014/main" id="{91114AD9-588A-42F3-9BD7-8516D050A37D}"/>
              </a:ext>
            </a:extLst>
          </p:cNvPr>
          <p:cNvSpPr txBox="1">
            <a:spLocks/>
          </p:cNvSpPr>
          <p:nvPr/>
        </p:nvSpPr>
        <p:spPr>
          <a:xfrm>
            <a:off x="608080" y="2512968"/>
            <a:ext cx="5190377"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Future Plans</a:t>
            </a:r>
            <a:r>
              <a:rPr lang="en" sz="2400" b="1" dirty="0">
                <a:solidFill>
                  <a:schemeClr val="tx1"/>
                </a:solidFill>
                <a:latin typeface="Futura" panose="020B0502020202020204" pitchFamily="50" charset="0"/>
              </a:rPr>
              <a:t>:</a:t>
            </a:r>
            <a:endParaRPr lang="en-US" sz="2400" b="1" dirty="0">
              <a:solidFill>
                <a:schemeClr val="tx1"/>
              </a:solidFill>
              <a:latin typeface="Futura" panose="020B0502020202020204" pitchFamily="50" charset="0"/>
            </a:endParaRPr>
          </a:p>
          <a:p>
            <a:pPr marL="342900" indent="-342900">
              <a:buFont typeface="Arial" panose="020B0604020202020204" pitchFamily="34" charset="0"/>
              <a:buChar char="•"/>
            </a:pPr>
            <a:r>
              <a:rPr lang="en-US" sz="2400" dirty="0">
                <a:solidFill>
                  <a:schemeClr val="tx1"/>
                </a:solidFill>
                <a:latin typeface="Futura" panose="020B0502020202020204" pitchFamily="50" charset="0"/>
              </a:rPr>
              <a:t>Develop global coverage plan</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Develop local obstacle plan</a:t>
            </a:r>
          </a:p>
        </p:txBody>
      </p:sp>
    </p:spTree>
    <p:extLst>
      <p:ext uri="{BB962C8B-B14F-4D97-AF65-F5344CB8AC3E}">
        <p14:creationId xmlns:p14="http://schemas.microsoft.com/office/powerpoint/2010/main" val="3249141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699" y="216425"/>
            <a:ext cx="5381965"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Perception &amp; Mapping</a:t>
            </a:r>
            <a:endParaRPr lang="en" sz="2800" dirty="0">
              <a:solidFill>
                <a:srgbClr val="47BD53"/>
              </a:solidFill>
              <a:latin typeface="Futura" panose="020B0502020202020204" pitchFamily="50" charset="0"/>
            </a:endParaRPr>
          </a:p>
        </p:txBody>
      </p:sp>
      <p:sp>
        <p:nvSpPr>
          <p:cNvPr id="7" name="Shape 88">
            <a:extLst>
              <a:ext uri="{FF2B5EF4-FFF2-40B4-BE49-F238E27FC236}">
                <a16:creationId xmlns:a16="http://schemas.microsoft.com/office/drawing/2014/main" id="{1966F6B9-4B09-45A6-8A11-A6CE425DC7F6}"/>
              </a:ext>
            </a:extLst>
          </p:cNvPr>
          <p:cNvSpPr txBox="1">
            <a:spLocks/>
          </p:cNvSpPr>
          <p:nvPr/>
        </p:nvSpPr>
        <p:spPr>
          <a:xfrm>
            <a:off x="622595" y="1009612"/>
            <a:ext cx="4402975" cy="3598388"/>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Input:</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Images of surrounding area</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User </a:t>
            </a:r>
            <a:r>
              <a:rPr lang="en-US" sz="2400">
                <a:solidFill>
                  <a:schemeClr val="tx1"/>
                </a:solidFill>
                <a:latin typeface="Futura" panose="020B0502020202020204" pitchFamily="50" charset="0"/>
              </a:rPr>
              <a:t>defined boundaries</a:t>
            </a:r>
            <a:endParaRPr lang="en-US" sz="2400" dirty="0">
              <a:solidFill>
                <a:schemeClr val="tx1"/>
              </a:solidFill>
              <a:latin typeface="Futura" panose="020B0502020202020204" pitchFamily="50" charset="0"/>
            </a:endParaRPr>
          </a:p>
          <a:p>
            <a:pPr marL="342900" indent="-342900">
              <a:buFont typeface="Arial" panose="020B0604020202020204" pitchFamily="34" charset="0"/>
              <a:buChar char="•"/>
            </a:pPr>
            <a:r>
              <a:rPr lang="en-US" sz="2400">
                <a:solidFill>
                  <a:schemeClr val="tx1"/>
                </a:solidFill>
                <a:latin typeface="Futura" panose="020B0502020202020204" pitchFamily="50" charset="0"/>
              </a:rPr>
              <a:t>Current location</a:t>
            </a:r>
            <a:endParaRPr lang="en-US" sz="2400" dirty="0">
              <a:solidFill>
                <a:schemeClr val="tx1"/>
              </a:solidFill>
              <a:latin typeface="Futura" panose="020B0502020202020204" pitchFamily="50" charset="0"/>
            </a:endParaRPr>
          </a:p>
          <a:p>
            <a:endParaRPr lang="en-US" sz="2400" dirty="0">
              <a:solidFill>
                <a:schemeClr val="tx1"/>
              </a:solidFill>
              <a:latin typeface="Futura" panose="020B0502020202020204" pitchFamily="50" charset="0"/>
            </a:endParaRPr>
          </a:p>
          <a:p>
            <a:r>
              <a:rPr lang="en-US" sz="2400" b="1" dirty="0">
                <a:solidFill>
                  <a:schemeClr val="tx1"/>
                </a:solidFill>
                <a:latin typeface="Futura" panose="020B0502020202020204" pitchFamily="50" charset="0"/>
              </a:rPr>
              <a:t>Output:</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Relative object positions</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Rough/Fairway edges</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Refined map boundaries</a:t>
            </a:r>
          </a:p>
          <a:p>
            <a:pPr marL="342900" indent="-342900">
              <a:buFont typeface="Arial" panose="020B0604020202020204" pitchFamily="34" charset="0"/>
              <a:buChar char="•"/>
            </a:pPr>
            <a:endParaRPr lang="en-US" sz="2400" dirty="0">
              <a:solidFill>
                <a:schemeClr val="tx1"/>
              </a:solidFill>
              <a:latin typeface="Futura" panose="020B0502020202020204" pitchFamily="50" charset="0"/>
            </a:endParaRPr>
          </a:p>
          <a:p>
            <a:pPr marL="342900" indent="-342900">
              <a:buFont typeface="Arial" panose="020B0604020202020204" pitchFamily="34" charset="0"/>
              <a:buChar char="•"/>
            </a:pPr>
            <a:endParaRPr lang="en" sz="2400" dirty="0">
              <a:solidFill>
                <a:schemeClr val="tx1"/>
              </a:solidFill>
              <a:latin typeface="Futura" panose="020B0502020202020204" pitchFamily="50" charset="0"/>
            </a:endParaRPr>
          </a:p>
        </p:txBody>
      </p:sp>
      <p:pic>
        <p:nvPicPr>
          <p:cNvPr id="1030" name="Picture 6" descr="http://aemstatic-ww2.azureedge.net/content/dam/VSD/print-articles/2014/11/1412VSD_ProdFocus_Fig1b.jpg">
            <a:extLst>
              <a:ext uri="{FF2B5EF4-FFF2-40B4-BE49-F238E27FC236}">
                <a16:creationId xmlns:a16="http://schemas.microsoft.com/office/drawing/2014/main" id="{876889EA-EE30-47C1-BCDC-9E32C41C27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524"/>
          <a:stretch/>
        </p:blipFill>
        <p:spPr bwMode="auto">
          <a:xfrm>
            <a:off x="5693664" y="1732481"/>
            <a:ext cx="1927680"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75DC1C-38F9-480E-9666-28772B558983}"/>
              </a:ext>
            </a:extLst>
          </p:cNvPr>
          <p:cNvSpPr txBox="1"/>
          <p:nvPr/>
        </p:nvSpPr>
        <p:spPr>
          <a:xfrm>
            <a:off x="5684140" y="3669687"/>
            <a:ext cx="1927680" cy="215444"/>
          </a:xfrm>
          <a:prstGeom prst="rect">
            <a:avLst/>
          </a:prstGeom>
          <a:noFill/>
        </p:spPr>
        <p:txBody>
          <a:bodyPr wrap="square" rtlCol="0">
            <a:normAutofit fontScale="62500" lnSpcReduction="20000"/>
          </a:bodyPr>
          <a:lstStyle/>
          <a:p>
            <a:pPr lvl="0"/>
            <a:r>
              <a:rPr lang="en-US" sz="800" dirty="0"/>
              <a:t>http://aemstatic-ww2.azureedge.net/content/dam/VSD/print-articles/2014/11/1412VSD_ProdFocus_Fig1b.jpg</a:t>
            </a:r>
            <a:endParaRPr lang="en" sz="800" dirty="0"/>
          </a:p>
        </p:txBody>
      </p:sp>
    </p:spTree>
    <p:extLst>
      <p:ext uri="{BB962C8B-B14F-4D97-AF65-F5344CB8AC3E}">
        <p14:creationId xmlns:p14="http://schemas.microsoft.com/office/powerpoint/2010/main" val="2470913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699" y="216425"/>
            <a:ext cx="5381965"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Perception &amp; Mapping</a:t>
            </a:r>
            <a:endParaRPr lang="en" sz="2800" dirty="0">
              <a:solidFill>
                <a:srgbClr val="47BD53"/>
              </a:solidFill>
              <a:latin typeface="Futura" panose="020B0502020202020204" pitchFamily="50" charset="0"/>
            </a:endParaRPr>
          </a:p>
        </p:txBody>
      </p:sp>
      <p:sp>
        <p:nvSpPr>
          <p:cNvPr id="7" name="Shape 88">
            <a:extLst>
              <a:ext uri="{FF2B5EF4-FFF2-40B4-BE49-F238E27FC236}">
                <a16:creationId xmlns:a16="http://schemas.microsoft.com/office/drawing/2014/main" id="{2C8D8E76-20BE-4FAE-9C04-5C15A04D5AD8}"/>
              </a:ext>
            </a:extLst>
          </p:cNvPr>
          <p:cNvSpPr txBox="1">
            <a:spLocks/>
          </p:cNvSpPr>
          <p:nvPr/>
        </p:nvSpPr>
        <p:spPr>
          <a:xfrm>
            <a:off x="608082" y="1005550"/>
            <a:ext cx="4330404" cy="1507418"/>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Current Status</a:t>
            </a:r>
            <a:r>
              <a:rPr lang="en" sz="2400" b="1" dirty="0">
                <a:solidFill>
                  <a:schemeClr val="tx1"/>
                </a:solidFill>
                <a:latin typeface="Futura" panose="020B0502020202020204" pitchFamily="50" charset="0"/>
              </a:rPr>
              <a:t>:</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Acquired Bumblebee</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Grass classification working</a:t>
            </a:r>
            <a:endParaRPr lang="en" sz="2400" dirty="0">
              <a:solidFill>
                <a:schemeClr val="tx1"/>
              </a:solidFill>
              <a:latin typeface="Futura" panose="020B0502020202020204" pitchFamily="50" charset="0"/>
            </a:endParaRPr>
          </a:p>
          <a:p>
            <a:endParaRPr lang="en-US" sz="2400" dirty="0">
              <a:solidFill>
                <a:schemeClr val="tx1"/>
              </a:solidFill>
              <a:latin typeface="Futura" panose="020B0502020202020204" pitchFamily="50" charset="0"/>
            </a:endParaRPr>
          </a:p>
        </p:txBody>
      </p:sp>
      <p:sp>
        <p:nvSpPr>
          <p:cNvPr id="8" name="Shape 88">
            <a:extLst>
              <a:ext uri="{FF2B5EF4-FFF2-40B4-BE49-F238E27FC236}">
                <a16:creationId xmlns:a16="http://schemas.microsoft.com/office/drawing/2014/main" id="{504F6D22-CA4F-4D9F-965A-09904897165D}"/>
              </a:ext>
            </a:extLst>
          </p:cNvPr>
          <p:cNvSpPr txBox="1">
            <a:spLocks/>
          </p:cNvSpPr>
          <p:nvPr/>
        </p:nvSpPr>
        <p:spPr>
          <a:xfrm>
            <a:off x="608081" y="2512968"/>
            <a:ext cx="4569889" cy="2159832"/>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Future Plans</a:t>
            </a:r>
            <a:r>
              <a:rPr lang="en" sz="2400" b="1" dirty="0">
                <a:solidFill>
                  <a:schemeClr val="tx1"/>
                </a:solidFill>
                <a:latin typeface="Futura" panose="020B0502020202020204" pitchFamily="50" charset="0"/>
              </a:rPr>
              <a:t>:</a:t>
            </a:r>
            <a:endParaRPr lang="en-US" sz="2400" b="1" dirty="0">
              <a:solidFill>
                <a:schemeClr val="tx1"/>
              </a:solidFill>
              <a:latin typeface="Futura" panose="020B0502020202020204" pitchFamily="50" charset="0"/>
            </a:endParaRPr>
          </a:p>
          <a:p>
            <a:pPr marL="342900" indent="-342900">
              <a:buFont typeface="Arial" panose="020B0604020202020204" pitchFamily="34" charset="0"/>
              <a:buChar char="•"/>
            </a:pPr>
            <a:r>
              <a:rPr lang="en-US" sz="2400">
                <a:solidFill>
                  <a:schemeClr val="tx1"/>
                </a:solidFill>
                <a:latin typeface="Futura" panose="020B0502020202020204" pitchFamily="50" charset="0"/>
              </a:rPr>
              <a:t>Integrate Bumblebee</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Object detection</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Build map from user/sensor input</a:t>
            </a:r>
          </a:p>
          <a:p>
            <a:pPr marL="342900" indent="-342900">
              <a:buFont typeface="Arial" panose="020B0604020202020204" pitchFamily="34" charset="0"/>
              <a:buChar char="•"/>
            </a:pPr>
            <a:endParaRPr lang="en-US" sz="2400" dirty="0">
              <a:solidFill>
                <a:schemeClr val="tx1"/>
              </a:solidFill>
              <a:latin typeface="Futura" panose="020B0502020202020204" pitchFamily="50" charset="0"/>
            </a:endParaRPr>
          </a:p>
          <a:p>
            <a:pPr marL="342900" indent="-342900">
              <a:buFont typeface="Arial" panose="020B0604020202020204" pitchFamily="34" charset="0"/>
              <a:buChar char="•"/>
            </a:pPr>
            <a:endParaRPr lang="en-US" sz="2400" dirty="0">
              <a:solidFill>
                <a:schemeClr val="tx1"/>
              </a:solidFill>
              <a:latin typeface="Futura" panose="020B0502020202020204" pitchFamily="50" charset="0"/>
            </a:endParaRPr>
          </a:p>
          <a:p>
            <a:pPr marL="342900" indent="-342900">
              <a:buFont typeface="Arial" panose="020B0604020202020204" pitchFamily="34" charset="0"/>
              <a:buChar char="•"/>
            </a:pPr>
            <a:endParaRPr lang="en-US" sz="2400" dirty="0">
              <a:solidFill>
                <a:schemeClr val="tx1"/>
              </a:solidFill>
              <a:latin typeface="Futura" panose="020B0502020202020204" pitchFamily="50" charset="0"/>
            </a:endParaRPr>
          </a:p>
        </p:txBody>
      </p:sp>
      <p:pic>
        <p:nvPicPr>
          <p:cNvPr id="3" name="Picture 2" descr="https://lh4.googleusercontent.com/Riw2BzIPFXDJcfZdZ7NqmnZUqTaHf2u93TMMy4Wcxv0bgIGyfYLew23PqcC0EJ7pr0y-QGbb5s3htcMctNk0OqoUcMKKMk13VwWN9yCeX21oz1BlB2DrX0MPg3941V6wRLigHBZeMwQ">
            <a:extLst>
              <a:ext uri="{FF2B5EF4-FFF2-40B4-BE49-F238E27FC236}">
                <a16:creationId xmlns:a16="http://schemas.microsoft.com/office/drawing/2014/main" id="{FED0E9EF-90C5-4DA1-AAFB-CC99DE2BD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8979" y="98598"/>
            <a:ext cx="1546392" cy="154743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lh5.googleusercontent.com/AtlNjszoDAft6vkfdnVWpXW9x5czJAiWaJtskba8lVx4gOhPSRRuNkxFSm5583UKZn_HFnXBQlRAY_Buy_q6vGqqQCye3En4VT5Q3n7kYSofdwUjm3wJ8EVV2CWBF7Nc95Q-t1d_ZV8">
            <a:extLst>
              <a:ext uri="{FF2B5EF4-FFF2-40B4-BE49-F238E27FC236}">
                <a16:creationId xmlns:a16="http://schemas.microsoft.com/office/drawing/2014/main" id="{1BE74C27-46F2-4CF6-85FF-81DF81FEA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979" y="1807831"/>
            <a:ext cx="1548088" cy="15491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XgdIOJXHqmDLqZ10k2QEcI0S8_QbeHm8VR5nSPbYuBkJIiVqv4EMGL0baoqxmiQpLtGneI0mWz3ZXWwG4Llxigah0f38yESg4RdHQmG4Fq0iB50s1LXspsrfROkr1PAphjeELYuHC-w">
            <a:extLst>
              <a:ext uri="{FF2B5EF4-FFF2-40B4-BE49-F238E27FC236}">
                <a16:creationId xmlns:a16="http://schemas.microsoft.com/office/drawing/2014/main" id="{9FB79169-D002-46B2-8F24-A858C98582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8979" y="3504628"/>
            <a:ext cx="1546392" cy="15474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38D2D0-910E-486C-917E-445BEE53BE69}"/>
              </a:ext>
            </a:extLst>
          </p:cNvPr>
          <p:cNvSpPr txBox="1"/>
          <p:nvPr/>
        </p:nvSpPr>
        <p:spPr>
          <a:xfrm>
            <a:off x="6908784" y="4563264"/>
            <a:ext cx="1526380" cy="523220"/>
          </a:xfrm>
          <a:prstGeom prst="rect">
            <a:avLst/>
          </a:prstGeom>
          <a:noFill/>
        </p:spPr>
        <p:txBody>
          <a:bodyPr wrap="none" rtlCol="0">
            <a:spAutoFit/>
          </a:bodyPr>
          <a:lstStyle/>
          <a:p>
            <a:pPr lvl="0" eaLnBrk="0" fontAlgn="base" hangingPunct="0">
              <a:spcBef>
                <a:spcPct val="0"/>
              </a:spcBef>
              <a:spcAft>
                <a:spcPct val="0"/>
              </a:spcAft>
            </a:pPr>
            <a:r>
              <a:rPr lang="en-US" altLang="en-US" dirty="0">
                <a:solidFill>
                  <a:schemeClr val="bg1"/>
                </a:solidFill>
                <a:latin typeface="Futura" pitchFamily="50" charset="0"/>
                <a:cs typeface="Arial" panose="020B0604020202020204" pitchFamily="34" charset="0"/>
              </a:rPr>
              <a:t>rough 0.999997</a:t>
            </a:r>
            <a:endParaRPr lang="en-US" altLang="en-US" sz="400" dirty="0">
              <a:solidFill>
                <a:schemeClr val="bg1"/>
              </a:solidFill>
              <a:latin typeface="Futura" pitchFamily="50" charset="0"/>
            </a:endParaRPr>
          </a:p>
          <a:p>
            <a:pPr lvl="0" eaLnBrk="0" fontAlgn="base" hangingPunct="0">
              <a:spcBef>
                <a:spcPct val="0"/>
              </a:spcBef>
              <a:spcAft>
                <a:spcPct val="0"/>
              </a:spcAft>
            </a:pPr>
            <a:r>
              <a:rPr lang="en-US" altLang="en-US" dirty="0">
                <a:solidFill>
                  <a:schemeClr val="bg1"/>
                </a:solidFill>
                <a:latin typeface="Futura" pitchFamily="50" charset="0"/>
                <a:cs typeface="Arial" panose="020B0604020202020204" pitchFamily="34" charset="0"/>
              </a:rPr>
              <a:t>fairway 2.58e-06</a:t>
            </a:r>
            <a:endParaRPr lang="en-US" altLang="en-US" sz="400" dirty="0">
              <a:solidFill>
                <a:schemeClr val="bg1"/>
              </a:solidFill>
              <a:latin typeface="Futura" pitchFamily="50" charset="0"/>
            </a:endParaRPr>
          </a:p>
        </p:txBody>
      </p:sp>
      <p:sp>
        <p:nvSpPr>
          <p:cNvPr id="5" name="TextBox 4">
            <a:extLst>
              <a:ext uri="{FF2B5EF4-FFF2-40B4-BE49-F238E27FC236}">
                <a16:creationId xmlns:a16="http://schemas.microsoft.com/office/drawing/2014/main" id="{1D5302B7-C41E-4AE5-A1A6-6E6251EDF7F8}"/>
              </a:ext>
            </a:extLst>
          </p:cNvPr>
          <p:cNvSpPr txBox="1"/>
          <p:nvPr/>
        </p:nvSpPr>
        <p:spPr>
          <a:xfrm>
            <a:off x="6898077" y="1149381"/>
            <a:ext cx="1587294" cy="738664"/>
          </a:xfrm>
          <a:prstGeom prst="rect">
            <a:avLst/>
          </a:prstGeom>
          <a:noFill/>
        </p:spPr>
        <p:txBody>
          <a:bodyPr wrap="none" rtlCol="0">
            <a:spAutoFit/>
          </a:bodyPr>
          <a:lstStyle/>
          <a:p>
            <a:pPr lvl="0" eaLnBrk="0" fontAlgn="base" hangingPunct="0">
              <a:spcBef>
                <a:spcPct val="0"/>
              </a:spcBef>
              <a:spcAft>
                <a:spcPct val="0"/>
              </a:spcAft>
            </a:pPr>
            <a:r>
              <a:rPr lang="en-US" altLang="en-US" dirty="0">
                <a:solidFill>
                  <a:schemeClr val="bg1"/>
                </a:solidFill>
                <a:latin typeface="Futura" pitchFamily="50" charset="0"/>
                <a:cs typeface="Arial" panose="020B0604020202020204" pitchFamily="34" charset="0"/>
              </a:rPr>
              <a:t>fairway 0.997765</a:t>
            </a:r>
            <a:endParaRPr lang="en-US" altLang="en-US" sz="400" dirty="0">
              <a:solidFill>
                <a:schemeClr val="bg1"/>
              </a:solidFill>
              <a:latin typeface="Futura" pitchFamily="50" charset="0"/>
            </a:endParaRPr>
          </a:p>
          <a:p>
            <a:pPr lvl="0" eaLnBrk="0" fontAlgn="base" hangingPunct="0">
              <a:spcBef>
                <a:spcPct val="0"/>
              </a:spcBef>
              <a:spcAft>
                <a:spcPct val="0"/>
              </a:spcAft>
            </a:pPr>
            <a:r>
              <a:rPr lang="en-US" altLang="en-US" dirty="0">
                <a:solidFill>
                  <a:schemeClr val="bg1"/>
                </a:solidFill>
                <a:latin typeface="Futura" pitchFamily="50" charset="0"/>
                <a:cs typeface="Arial" panose="020B0604020202020204" pitchFamily="34" charset="0"/>
              </a:rPr>
              <a:t>rough 0.0022350</a:t>
            </a:r>
            <a:endParaRPr lang="en-US" altLang="en-US" sz="400" dirty="0">
              <a:solidFill>
                <a:schemeClr val="bg1"/>
              </a:solidFill>
              <a:latin typeface="Futura" pitchFamily="50" charset="0"/>
            </a:endParaRPr>
          </a:p>
          <a:p>
            <a:endParaRPr lang="en-US" dirty="0">
              <a:latin typeface="Futura" pitchFamily="50" charset="0"/>
            </a:endParaRPr>
          </a:p>
        </p:txBody>
      </p:sp>
      <p:sp>
        <p:nvSpPr>
          <p:cNvPr id="9" name="TextBox 8">
            <a:extLst>
              <a:ext uri="{FF2B5EF4-FFF2-40B4-BE49-F238E27FC236}">
                <a16:creationId xmlns:a16="http://schemas.microsoft.com/office/drawing/2014/main" id="{2CBB5EC8-B540-48C7-98FE-FC0182F37174}"/>
              </a:ext>
            </a:extLst>
          </p:cNvPr>
          <p:cNvSpPr txBox="1"/>
          <p:nvPr/>
        </p:nvSpPr>
        <p:spPr>
          <a:xfrm>
            <a:off x="6908784" y="2854220"/>
            <a:ext cx="1617751" cy="738664"/>
          </a:xfrm>
          <a:prstGeom prst="rect">
            <a:avLst/>
          </a:prstGeom>
          <a:noFill/>
        </p:spPr>
        <p:txBody>
          <a:bodyPr wrap="none" rtlCol="0">
            <a:spAutoFit/>
          </a:bodyPr>
          <a:lstStyle/>
          <a:p>
            <a:pPr lvl="0" eaLnBrk="0" fontAlgn="base" hangingPunct="0">
              <a:spcBef>
                <a:spcPct val="0"/>
              </a:spcBef>
              <a:spcAft>
                <a:spcPct val="0"/>
              </a:spcAft>
            </a:pPr>
            <a:r>
              <a:rPr lang="en-US" altLang="en-US" dirty="0">
                <a:solidFill>
                  <a:schemeClr val="bg1"/>
                </a:solidFill>
                <a:latin typeface="Futura" pitchFamily="50" charset="0"/>
                <a:cs typeface="Arial" panose="020B0604020202020204" pitchFamily="34" charset="0"/>
              </a:rPr>
              <a:t>rough 0.849928</a:t>
            </a:r>
            <a:endParaRPr lang="en-US" altLang="en-US" sz="400" dirty="0">
              <a:solidFill>
                <a:schemeClr val="bg1"/>
              </a:solidFill>
              <a:latin typeface="Futura" pitchFamily="50" charset="0"/>
            </a:endParaRPr>
          </a:p>
          <a:p>
            <a:pPr lvl="0" eaLnBrk="0" fontAlgn="base" hangingPunct="0">
              <a:spcBef>
                <a:spcPct val="0"/>
              </a:spcBef>
              <a:spcAft>
                <a:spcPct val="0"/>
              </a:spcAft>
            </a:pPr>
            <a:r>
              <a:rPr lang="en-US" altLang="en-US" dirty="0">
                <a:solidFill>
                  <a:schemeClr val="bg1"/>
                </a:solidFill>
                <a:latin typeface="Futura" pitchFamily="50" charset="0"/>
                <a:cs typeface="Arial" panose="020B0604020202020204" pitchFamily="34" charset="0"/>
              </a:rPr>
              <a:t>fairway 0.150072</a:t>
            </a:r>
            <a:endParaRPr lang="en-US" altLang="en-US" sz="400" dirty="0">
              <a:solidFill>
                <a:schemeClr val="bg1"/>
              </a:solidFill>
              <a:latin typeface="Futura" pitchFamily="50" charset="0"/>
            </a:endParaRPr>
          </a:p>
          <a:p>
            <a:endParaRPr lang="en-US" dirty="0">
              <a:latin typeface="Futura" pitchFamily="50" charset="0"/>
            </a:endParaRPr>
          </a:p>
        </p:txBody>
      </p:sp>
    </p:spTree>
    <p:extLst>
      <p:ext uri="{BB962C8B-B14F-4D97-AF65-F5344CB8AC3E}">
        <p14:creationId xmlns:p14="http://schemas.microsoft.com/office/powerpoint/2010/main" val="385885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Shape 252"/>
          <p:cNvSpPr txBox="1">
            <a:spLocks noGrp="1"/>
          </p:cNvSpPr>
          <p:nvPr>
            <p:ph type="body" idx="1"/>
          </p:nvPr>
        </p:nvSpPr>
        <p:spPr>
          <a:xfrm>
            <a:off x="286500" y="983275"/>
            <a:ext cx="6384300" cy="3416400"/>
          </a:xfrm>
          <a:prstGeom prst="rect">
            <a:avLst/>
          </a:prstGeom>
        </p:spPr>
        <p:txBody>
          <a:bodyPr wrap="square" lIns="91425" tIns="91425" rIns="91425" bIns="91425" anchor="t" anchorCtr="0">
            <a:noAutofit/>
          </a:bodyPr>
          <a:lstStyle/>
          <a:p>
            <a:pPr marL="419100" indent="-342900">
              <a:lnSpc>
                <a:spcPct val="100000"/>
              </a:lnSpc>
            </a:pPr>
            <a:r>
              <a:rPr lang="en-US" sz="2400" dirty="0">
                <a:solidFill>
                  <a:schemeClr val="tx1"/>
                </a:solidFill>
                <a:latin typeface="Futura" pitchFamily="50" charset="0"/>
              </a:rPr>
              <a:t>Platform</a:t>
            </a:r>
          </a:p>
          <a:p>
            <a:pPr marL="762000" lvl="1" indent="-342900">
              <a:lnSpc>
                <a:spcPct val="100000"/>
              </a:lnSpc>
            </a:pPr>
            <a:r>
              <a:rPr lang="en-US" sz="2100" dirty="0">
                <a:solidFill>
                  <a:schemeClr val="tx1"/>
                </a:solidFill>
                <a:latin typeface="Futura" pitchFamily="50" charset="0"/>
              </a:rPr>
              <a:t>Constructed CAD models</a:t>
            </a:r>
          </a:p>
          <a:p>
            <a:pPr marL="762000" lvl="1" indent="-342900">
              <a:lnSpc>
                <a:spcPct val="100000"/>
              </a:lnSpc>
            </a:pPr>
            <a:r>
              <a:rPr lang="en-US" sz="2100" dirty="0">
                <a:solidFill>
                  <a:schemeClr val="tx1"/>
                </a:solidFill>
                <a:latin typeface="Futura" pitchFamily="50" charset="0"/>
              </a:rPr>
              <a:t>Performed Excel analysis for expected performance</a:t>
            </a:r>
          </a:p>
          <a:p>
            <a:pPr marL="762000" lvl="1" indent="-342900">
              <a:lnSpc>
                <a:spcPct val="100000"/>
              </a:lnSpc>
            </a:pPr>
            <a:r>
              <a:rPr lang="en-US" sz="2100" dirty="0">
                <a:solidFill>
                  <a:schemeClr val="tx1"/>
                </a:solidFill>
                <a:latin typeface="Futura" pitchFamily="50" charset="0"/>
              </a:rPr>
              <a:t>Unit tested PCB while building</a:t>
            </a:r>
          </a:p>
          <a:p>
            <a:pPr marL="762000" lvl="1" indent="-342900">
              <a:lnSpc>
                <a:spcPct val="100000"/>
              </a:lnSpc>
            </a:pPr>
            <a:r>
              <a:rPr lang="en-US" sz="2100" dirty="0">
                <a:solidFill>
                  <a:schemeClr val="tx1"/>
                </a:solidFill>
                <a:latin typeface="Futura" pitchFamily="50" charset="0"/>
              </a:rPr>
              <a:t>Spice simulations for UVLO and relay drive</a:t>
            </a:r>
          </a:p>
          <a:p>
            <a:pPr marL="419100" indent="-342900">
              <a:lnSpc>
                <a:spcPct val="100000"/>
              </a:lnSpc>
            </a:pPr>
            <a:r>
              <a:rPr lang="en-US" sz="2400" dirty="0">
                <a:solidFill>
                  <a:schemeClr val="tx1"/>
                </a:solidFill>
                <a:latin typeface="Futura" pitchFamily="50" charset="0"/>
              </a:rPr>
              <a:t>Navigation</a:t>
            </a:r>
          </a:p>
          <a:p>
            <a:pPr marL="762000" lvl="1" indent="-342900">
              <a:lnSpc>
                <a:spcPct val="100000"/>
              </a:lnSpc>
            </a:pPr>
            <a:r>
              <a:rPr lang="en-US" sz="2100" dirty="0">
                <a:solidFill>
                  <a:schemeClr val="tx1"/>
                </a:solidFill>
                <a:latin typeface="Futura" pitchFamily="50" charset="0"/>
              </a:rPr>
              <a:t>Individually tested RTK GPS accuracy</a:t>
            </a:r>
          </a:p>
          <a:p>
            <a:pPr marL="762000" lvl="1" indent="-342900">
              <a:lnSpc>
                <a:spcPct val="100000"/>
              </a:lnSpc>
            </a:pPr>
            <a:r>
              <a:rPr lang="en-US" sz="2100" dirty="0">
                <a:solidFill>
                  <a:schemeClr val="tx1"/>
                </a:solidFill>
                <a:latin typeface="Futura" pitchFamily="50" charset="0"/>
              </a:rPr>
              <a:t>Used simulator to test localization and planner</a:t>
            </a:r>
            <a:endParaRPr lang="en" sz="2400" dirty="0">
              <a:solidFill>
                <a:schemeClr val="tx1"/>
              </a:solidFill>
              <a:latin typeface="Futura" pitchFamily="50" charset="0"/>
            </a:endParaRPr>
          </a:p>
          <a:p>
            <a:pPr marL="419100" indent="-342900">
              <a:lnSpc>
                <a:spcPct val="100000"/>
              </a:lnSpc>
            </a:pPr>
            <a:r>
              <a:rPr lang="en" sz="2400" dirty="0">
                <a:solidFill>
                  <a:schemeClr val="tx1"/>
                </a:solidFill>
                <a:latin typeface="Futura" pitchFamily="50" charset="0"/>
              </a:rPr>
              <a:t>Perception</a:t>
            </a:r>
          </a:p>
          <a:p>
            <a:pPr marL="762000" lvl="1" indent="-342900">
              <a:lnSpc>
                <a:spcPct val="100000"/>
              </a:lnSpc>
            </a:pPr>
            <a:r>
              <a:rPr lang="en" sz="2100" dirty="0">
                <a:solidFill>
                  <a:schemeClr val="tx1"/>
                </a:solidFill>
                <a:latin typeface="Futura" pitchFamily="50" charset="0"/>
              </a:rPr>
              <a:t>Tested accuracy on 7 </a:t>
            </a:r>
            <a:r>
              <a:rPr lang="en-US" sz="2100" dirty="0">
                <a:solidFill>
                  <a:schemeClr val="tx1"/>
                </a:solidFill>
                <a:latin typeface="Futura" pitchFamily="50" charset="0"/>
              </a:rPr>
              <a:t>different</a:t>
            </a:r>
            <a:r>
              <a:rPr lang="en" sz="2100" dirty="0">
                <a:solidFill>
                  <a:schemeClr val="tx1"/>
                </a:solidFill>
                <a:latin typeface="Futura" pitchFamily="50" charset="0"/>
              </a:rPr>
              <a:t> datasets</a:t>
            </a:r>
            <a:endParaRPr lang="en-US" sz="2100" dirty="0">
              <a:solidFill>
                <a:schemeClr val="tx1"/>
              </a:solidFill>
              <a:latin typeface="Futura" pitchFamily="50" charset="0"/>
            </a:endParaRPr>
          </a:p>
        </p:txBody>
      </p:sp>
      <p:sp>
        <p:nvSpPr>
          <p:cNvPr id="6" name="Shape 67">
            <a:extLst>
              <a:ext uri="{FF2B5EF4-FFF2-40B4-BE49-F238E27FC236}">
                <a16:creationId xmlns:a16="http://schemas.microsoft.com/office/drawing/2014/main" id="{26BA1529-64E4-4411-94DC-DCD2F60391D3}"/>
              </a:ext>
            </a:extLst>
          </p:cNvPr>
          <p:cNvSpPr txBox="1">
            <a:spLocks/>
          </p:cNvSpPr>
          <p:nvPr/>
        </p:nvSpPr>
        <p:spPr>
          <a:xfrm>
            <a:off x="22121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Modeling, Analysis, Testing</a:t>
            </a:r>
            <a:endParaRPr lang="en" dirty="0">
              <a:solidFill>
                <a:srgbClr val="47BD53"/>
              </a:solidFill>
              <a:latin typeface="Futura" panose="020B0502020202020204" pitchFamily="50" charset="0"/>
            </a:endParaRPr>
          </a:p>
        </p:txBody>
      </p:sp>
      <p:pic>
        <p:nvPicPr>
          <p:cNvPr id="5" name="Picture 4">
            <a:extLst>
              <a:ext uri="{FF2B5EF4-FFF2-40B4-BE49-F238E27FC236}">
                <a16:creationId xmlns:a16="http://schemas.microsoft.com/office/drawing/2014/main" id="{99291BB9-2155-4F51-BAC3-D114EBA013AF}"/>
              </a:ext>
            </a:extLst>
          </p:cNvPr>
          <p:cNvPicPr>
            <a:picLocks noChangeAspect="1"/>
          </p:cNvPicPr>
          <p:nvPr/>
        </p:nvPicPr>
        <p:blipFill>
          <a:blip r:embed="rId3"/>
          <a:stretch>
            <a:fillRect/>
          </a:stretch>
        </p:blipFill>
        <p:spPr>
          <a:xfrm>
            <a:off x="6462878" y="7149"/>
            <a:ext cx="2591268" cy="1608217"/>
          </a:xfrm>
          <a:prstGeom prst="rect">
            <a:avLst/>
          </a:prstGeom>
        </p:spPr>
      </p:pic>
      <p:pic>
        <p:nvPicPr>
          <p:cNvPr id="7" name="Picture 6">
            <a:extLst>
              <a:ext uri="{FF2B5EF4-FFF2-40B4-BE49-F238E27FC236}">
                <a16:creationId xmlns:a16="http://schemas.microsoft.com/office/drawing/2014/main" id="{C3DE479C-FF6A-42B1-9950-65FC5BFDDD5F}"/>
              </a:ext>
            </a:extLst>
          </p:cNvPr>
          <p:cNvPicPr>
            <a:picLocks noChangeAspect="1"/>
          </p:cNvPicPr>
          <p:nvPr/>
        </p:nvPicPr>
        <p:blipFill>
          <a:blip r:embed="rId4"/>
          <a:stretch>
            <a:fillRect/>
          </a:stretch>
        </p:blipFill>
        <p:spPr>
          <a:xfrm>
            <a:off x="6430221" y="1526628"/>
            <a:ext cx="2591268" cy="1785693"/>
          </a:xfrm>
          <a:prstGeom prst="rect">
            <a:avLst/>
          </a:prstGeom>
        </p:spPr>
      </p:pic>
    </p:spTree>
    <p:extLst>
      <p:ext uri="{BB962C8B-B14F-4D97-AF65-F5344CB8AC3E}">
        <p14:creationId xmlns:p14="http://schemas.microsoft.com/office/powerpoint/2010/main" val="3882095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Shape 25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76200" lvl="0" indent="0" rtl="0">
              <a:lnSpc>
                <a:spcPct val="100000"/>
              </a:lnSpc>
              <a:spcBef>
                <a:spcPts val="0"/>
              </a:spcBef>
              <a:spcAft>
                <a:spcPts val="0"/>
              </a:spcAft>
              <a:buSzPct val="100000"/>
              <a:buNone/>
            </a:pPr>
            <a:endParaRPr lang="en" sz="2400" dirty="0">
              <a:solidFill>
                <a:schemeClr val="tx1"/>
              </a:solidFill>
              <a:latin typeface="Futura" pitchFamily="50" charset="0"/>
            </a:endParaRPr>
          </a:p>
          <a:p>
            <a:pPr marL="76200" lvl="0" indent="0" rtl="0">
              <a:lnSpc>
                <a:spcPct val="200000"/>
              </a:lnSpc>
              <a:spcBef>
                <a:spcPts val="0"/>
              </a:spcBef>
              <a:spcAft>
                <a:spcPts val="0"/>
              </a:spcAft>
              <a:buSzPct val="100000"/>
              <a:buNone/>
            </a:pPr>
            <a:r>
              <a:rPr lang="en" sz="2400" dirty="0">
                <a:solidFill>
                  <a:schemeClr val="tx1"/>
                </a:solidFill>
                <a:latin typeface="Futura" pitchFamily="50" charset="0"/>
              </a:rPr>
              <a:t>	1. GroundsBot waypoint navigation</a:t>
            </a:r>
          </a:p>
          <a:p>
            <a:pPr marL="76200" lvl="0" indent="0" rtl="0">
              <a:lnSpc>
                <a:spcPct val="200000"/>
              </a:lnSpc>
              <a:spcBef>
                <a:spcPts val="0"/>
              </a:spcBef>
              <a:spcAft>
                <a:spcPts val="0"/>
              </a:spcAft>
              <a:buSzPct val="100000"/>
              <a:buNone/>
            </a:pPr>
            <a:r>
              <a:rPr lang="en" sz="2400" dirty="0">
                <a:solidFill>
                  <a:schemeClr val="tx1"/>
                </a:solidFill>
                <a:latin typeface="Futura" pitchFamily="50" charset="0"/>
              </a:rPr>
              <a:t>	2. Sidewalk vs. grass classification</a:t>
            </a:r>
          </a:p>
          <a:p>
            <a:pPr marL="76200" lvl="0" indent="0">
              <a:lnSpc>
                <a:spcPct val="200000"/>
              </a:lnSpc>
              <a:spcBef>
                <a:spcPts val="0"/>
              </a:spcBef>
              <a:buSzPct val="100000"/>
              <a:buNone/>
            </a:pPr>
            <a:r>
              <a:rPr lang="en" sz="2400" dirty="0">
                <a:solidFill>
                  <a:schemeClr val="tx1"/>
                </a:solidFill>
                <a:latin typeface="Futura" pitchFamily="50" charset="0"/>
              </a:rPr>
              <a:t>	3. Emergency stop</a:t>
            </a:r>
          </a:p>
        </p:txBody>
      </p:sp>
      <p:sp>
        <p:nvSpPr>
          <p:cNvPr id="6" name="Shape 67">
            <a:extLst>
              <a:ext uri="{FF2B5EF4-FFF2-40B4-BE49-F238E27FC236}">
                <a16:creationId xmlns:a16="http://schemas.microsoft.com/office/drawing/2014/main" id="{26BA1529-64E4-4411-94DC-DCD2F60391D3}"/>
              </a:ext>
            </a:extLst>
          </p:cNvPr>
          <p:cNvSpPr txBox="1">
            <a:spLocks/>
          </p:cNvSpPr>
          <p:nvPr/>
        </p:nvSpPr>
        <p:spPr>
          <a:xfrm>
            <a:off x="22121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Fall Validation Experiment Performance</a:t>
            </a:r>
            <a:endParaRPr lang="en" dirty="0">
              <a:solidFill>
                <a:srgbClr val="47BD53"/>
              </a:solidFill>
              <a:latin typeface="Futura" panose="020B0502020202020204" pitchFamily="50" charset="0"/>
            </a:endParaRPr>
          </a:p>
        </p:txBody>
      </p:sp>
    </p:spTree>
    <p:extLst>
      <p:ext uri="{BB962C8B-B14F-4D97-AF65-F5344CB8AC3E}">
        <p14:creationId xmlns:p14="http://schemas.microsoft.com/office/powerpoint/2010/main" val="2833855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699" y="216425"/>
            <a:ext cx="3795843"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FVE 1 Performance</a:t>
            </a:r>
            <a:endParaRPr lang="en" sz="2800" dirty="0">
              <a:solidFill>
                <a:srgbClr val="47BD53"/>
              </a:solidFill>
              <a:latin typeface="Futura" panose="020B0502020202020204" pitchFamily="50" charset="0"/>
            </a:endParaRPr>
          </a:p>
        </p:txBody>
      </p:sp>
      <p:sp>
        <p:nvSpPr>
          <p:cNvPr id="13" name="Shape 88">
            <a:extLst>
              <a:ext uri="{FF2B5EF4-FFF2-40B4-BE49-F238E27FC236}">
                <a16:creationId xmlns:a16="http://schemas.microsoft.com/office/drawing/2014/main" id="{E5EFE030-0F5D-4E44-AFCE-90ABD1398B39}"/>
              </a:ext>
            </a:extLst>
          </p:cNvPr>
          <p:cNvSpPr txBox="1">
            <a:spLocks/>
          </p:cNvSpPr>
          <p:nvPr/>
        </p:nvSpPr>
        <p:spPr>
          <a:xfrm>
            <a:off x="608082" y="1005550"/>
            <a:ext cx="8082290"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Goal</a:t>
            </a:r>
            <a:r>
              <a:rPr lang="en" sz="2400" b="1" dirty="0">
                <a:solidFill>
                  <a:schemeClr val="tx1"/>
                </a:solidFill>
                <a:latin typeface="Futura" panose="020B0502020202020204" pitchFamily="50" charset="0"/>
              </a:rPr>
              <a:t>:</a:t>
            </a:r>
          </a:p>
          <a:p>
            <a:pPr marL="342900" indent="-342900">
              <a:buFont typeface="Arial" panose="020B0604020202020204" pitchFamily="34" charset="0"/>
              <a:buChar char="•"/>
            </a:pPr>
            <a:r>
              <a:rPr lang="en" sz="2400" dirty="0">
                <a:solidFill>
                  <a:schemeClr val="tx1"/>
                </a:solidFill>
                <a:latin typeface="Futura" pitchFamily="50" charset="0"/>
              </a:rPr>
              <a:t>Test GroundsBot's ability to </a:t>
            </a:r>
            <a:r>
              <a:rPr lang="en-US" sz="2400" dirty="0">
                <a:solidFill>
                  <a:schemeClr val="tx1"/>
                </a:solidFill>
                <a:latin typeface="Futura" pitchFamily="50" charset="0"/>
              </a:rPr>
              <a:t>repeatedly navigate with GPS</a:t>
            </a:r>
            <a:endParaRPr lang="en" sz="2400" dirty="0">
              <a:solidFill>
                <a:schemeClr val="tx1"/>
              </a:solidFill>
              <a:latin typeface="Futura" panose="020B0502020202020204" pitchFamily="50" charset="0"/>
            </a:endParaRPr>
          </a:p>
          <a:p>
            <a:pPr marL="342900" indent="-342900">
              <a:buFont typeface="Arial" panose="020B0604020202020204" pitchFamily="34" charset="0"/>
              <a:buChar char="•"/>
            </a:pPr>
            <a:endParaRPr lang="en" sz="2400" dirty="0">
              <a:solidFill>
                <a:schemeClr val="tx1"/>
              </a:solidFill>
              <a:latin typeface="Futura" panose="020B0502020202020204" pitchFamily="50" charset="0"/>
            </a:endParaRPr>
          </a:p>
          <a:p>
            <a:endParaRPr lang="en-US" sz="2400" dirty="0">
              <a:solidFill>
                <a:schemeClr val="tx1"/>
              </a:solidFill>
              <a:latin typeface="Futura" panose="020B0502020202020204" pitchFamily="50" charset="0"/>
            </a:endParaRPr>
          </a:p>
        </p:txBody>
      </p:sp>
      <p:sp>
        <p:nvSpPr>
          <p:cNvPr id="19" name="Shape 88">
            <a:extLst>
              <a:ext uri="{FF2B5EF4-FFF2-40B4-BE49-F238E27FC236}">
                <a16:creationId xmlns:a16="http://schemas.microsoft.com/office/drawing/2014/main" id="{91114AD9-588A-42F3-9BD7-8516D050A37D}"/>
              </a:ext>
            </a:extLst>
          </p:cNvPr>
          <p:cNvSpPr txBox="1">
            <a:spLocks/>
          </p:cNvSpPr>
          <p:nvPr/>
        </p:nvSpPr>
        <p:spPr>
          <a:xfrm>
            <a:off x="608081" y="1866458"/>
            <a:ext cx="6907144"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Success Condition</a:t>
            </a:r>
            <a:r>
              <a:rPr lang="en" sz="2400" b="1" dirty="0">
                <a:solidFill>
                  <a:schemeClr val="tx1"/>
                </a:solidFill>
                <a:latin typeface="Futura" panose="020B0502020202020204" pitchFamily="50" charset="0"/>
              </a:rPr>
              <a:t>:</a:t>
            </a:r>
            <a:endParaRPr lang="en-US" sz="2400" b="1" dirty="0">
              <a:solidFill>
                <a:schemeClr val="tx1"/>
              </a:solidFill>
              <a:latin typeface="Futura" panose="020B0502020202020204" pitchFamily="50" charset="0"/>
            </a:endParaRPr>
          </a:p>
          <a:p>
            <a:pPr marL="342900" indent="-342900">
              <a:buFont typeface="Arial" panose="020B0604020202020204" pitchFamily="34" charset="0"/>
              <a:buChar char="•"/>
            </a:pPr>
            <a:r>
              <a:rPr lang="en-US" sz="2400" dirty="0">
                <a:solidFill>
                  <a:schemeClr val="tx1"/>
                </a:solidFill>
                <a:latin typeface="Futura" panose="020B0502020202020204" pitchFamily="50" charset="0"/>
              </a:rPr>
              <a:t>Navigate within 2ft of each waypoint</a:t>
            </a:r>
          </a:p>
        </p:txBody>
      </p:sp>
      <p:sp>
        <p:nvSpPr>
          <p:cNvPr id="7" name="Shape 88">
            <a:extLst>
              <a:ext uri="{FF2B5EF4-FFF2-40B4-BE49-F238E27FC236}">
                <a16:creationId xmlns:a16="http://schemas.microsoft.com/office/drawing/2014/main" id="{FF204DCA-9B9A-4973-B13B-47DD9645F4CC}"/>
              </a:ext>
            </a:extLst>
          </p:cNvPr>
          <p:cNvSpPr txBox="1">
            <a:spLocks/>
          </p:cNvSpPr>
          <p:nvPr/>
        </p:nvSpPr>
        <p:spPr>
          <a:xfrm>
            <a:off x="608081" y="2720971"/>
            <a:ext cx="4321106"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Result</a:t>
            </a:r>
            <a:r>
              <a:rPr lang="en" sz="2400" b="1" dirty="0">
                <a:solidFill>
                  <a:schemeClr val="tx1"/>
                </a:solidFill>
                <a:latin typeface="Futura" panose="020B0502020202020204" pitchFamily="50" charset="0"/>
              </a:rPr>
              <a:t>:</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6” average error</a:t>
            </a:r>
          </a:p>
        </p:txBody>
      </p:sp>
    </p:spTree>
    <p:extLst>
      <p:ext uri="{BB962C8B-B14F-4D97-AF65-F5344CB8AC3E}">
        <p14:creationId xmlns:p14="http://schemas.microsoft.com/office/powerpoint/2010/main" val="3497939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699" y="216425"/>
            <a:ext cx="3795843"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FVE 2 Performance</a:t>
            </a:r>
            <a:endParaRPr lang="en" sz="2800" dirty="0">
              <a:solidFill>
                <a:srgbClr val="47BD53"/>
              </a:solidFill>
              <a:latin typeface="Futura" panose="020B0502020202020204" pitchFamily="50" charset="0"/>
            </a:endParaRPr>
          </a:p>
        </p:txBody>
      </p:sp>
      <p:sp>
        <p:nvSpPr>
          <p:cNvPr id="13" name="Shape 88">
            <a:extLst>
              <a:ext uri="{FF2B5EF4-FFF2-40B4-BE49-F238E27FC236}">
                <a16:creationId xmlns:a16="http://schemas.microsoft.com/office/drawing/2014/main" id="{E5EFE030-0F5D-4E44-AFCE-90ABD1398B39}"/>
              </a:ext>
            </a:extLst>
          </p:cNvPr>
          <p:cNvSpPr txBox="1">
            <a:spLocks/>
          </p:cNvSpPr>
          <p:nvPr/>
        </p:nvSpPr>
        <p:spPr>
          <a:xfrm>
            <a:off x="608082" y="1005550"/>
            <a:ext cx="8082290"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Goal</a:t>
            </a:r>
            <a:r>
              <a:rPr lang="en" sz="2400" b="1" dirty="0">
                <a:solidFill>
                  <a:schemeClr val="tx1"/>
                </a:solidFill>
                <a:latin typeface="Futura" panose="020B0502020202020204" pitchFamily="50" charset="0"/>
              </a:rPr>
              <a:t>:</a:t>
            </a:r>
          </a:p>
          <a:p>
            <a:pPr marL="342900" indent="-342900">
              <a:buFont typeface="Arial" panose="020B0604020202020204" pitchFamily="34" charset="0"/>
              <a:buChar char="•"/>
            </a:pPr>
            <a:r>
              <a:rPr lang="en" sz="2400" dirty="0">
                <a:solidFill>
                  <a:schemeClr val="tx1"/>
                </a:solidFill>
                <a:latin typeface="Futura" pitchFamily="50" charset="0"/>
              </a:rPr>
              <a:t>Test the </a:t>
            </a:r>
            <a:r>
              <a:rPr lang="en-US" sz="2400" dirty="0">
                <a:solidFill>
                  <a:schemeClr val="tx1"/>
                </a:solidFill>
                <a:latin typeface="Futura" pitchFamily="50" charset="0"/>
              </a:rPr>
              <a:t>fairway vs. rough</a:t>
            </a:r>
            <a:r>
              <a:rPr lang="en" sz="2400" dirty="0">
                <a:solidFill>
                  <a:schemeClr val="tx1"/>
                </a:solidFill>
                <a:latin typeface="Futura" panose="020B0502020202020204" pitchFamily="50" charset="0"/>
              </a:rPr>
              <a:t> classification algorithm</a:t>
            </a:r>
          </a:p>
          <a:p>
            <a:pPr marL="342900" indent="-342900">
              <a:buFont typeface="Arial" panose="020B0604020202020204" pitchFamily="34" charset="0"/>
              <a:buChar char="•"/>
            </a:pPr>
            <a:endParaRPr lang="en" sz="2400" dirty="0">
              <a:solidFill>
                <a:schemeClr val="tx1"/>
              </a:solidFill>
              <a:latin typeface="Futura" panose="020B0502020202020204" pitchFamily="50" charset="0"/>
            </a:endParaRPr>
          </a:p>
          <a:p>
            <a:endParaRPr lang="en-US" sz="2400" dirty="0">
              <a:solidFill>
                <a:schemeClr val="tx1"/>
              </a:solidFill>
              <a:latin typeface="Futura" panose="020B0502020202020204" pitchFamily="50" charset="0"/>
            </a:endParaRPr>
          </a:p>
        </p:txBody>
      </p:sp>
      <p:sp>
        <p:nvSpPr>
          <p:cNvPr id="19" name="Shape 88">
            <a:extLst>
              <a:ext uri="{FF2B5EF4-FFF2-40B4-BE49-F238E27FC236}">
                <a16:creationId xmlns:a16="http://schemas.microsoft.com/office/drawing/2014/main" id="{91114AD9-588A-42F3-9BD7-8516D050A37D}"/>
              </a:ext>
            </a:extLst>
          </p:cNvPr>
          <p:cNvSpPr txBox="1">
            <a:spLocks/>
          </p:cNvSpPr>
          <p:nvPr/>
        </p:nvSpPr>
        <p:spPr>
          <a:xfrm>
            <a:off x="608081" y="1866458"/>
            <a:ext cx="6907144"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Success Condition</a:t>
            </a:r>
            <a:r>
              <a:rPr lang="en" sz="2400" b="1" dirty="0">
                <a:solidFill>
                  <a:schemeClr val="tx1"/>
                </a:solidFill>
                <a:latin typeface="Futura" panose="020B0502020202020204" pitchFamily="50" charset="0"/>
              </a:rPr>
              <a:t>:</a:t>
            </a:r>
            <a:endParaRPr lang="en-US" sz="2400" b="1" dirty="0">
              <a:solidFill>
                <a:schemeClr val="tx1"/>
              </a:solidFill>
              <a:latin typeface="Futura" panose="020B0502020202020204" pitchFamily="50" charset="0"/>
            </a:endParaRPr>
          </a:p>
          <a:p>
            <a:pPr marL="342900" indent="-342900">
              <a:buFont typeface="Arial" panose="020B0604020202020204" pitchFamily="34" charset="0"/>
              <a:buChar char="•"/>
            </a:pPr>
            <a:r>
              <a:rPr lang="en-US" sz="2400" dirty="0">
                <a:solidFill>
                  <a:schemeClr val="tx1"/>
                </a:solidFill>
                <a:latin typeface="Futura" panose="020B0502020202020204" pitchFamily="50" charset="0"/>
              </a:rPr>
              <a:t>Classification accuracy &gt; 90%</a:t>
            </a:r>
          </a:p>
        </p:txBody>
      </p:sp>
      <p:sp>
        <p:nvSpPr>
          <p:cNvPr id="7" name="Shape 88">
            <a:extLst>
              <a:ext uri="{FF2B5EF4-FFF2-40B4-BE49-F238E27FC236}">
                <a16:creationId xmlns:a16="http://schemas.microsoft.com/office/drawing/2014/main" id="{FF204DCA-9B9A-4973-B13B-47DD9645F4CC}"/>
              </a:ext>
            </a:extLst>
          </p:cNvPr>
          <p:cNvSpPr txBox="1">
            <a:spLocks/>
          </p:cNvSpPr>
          <p:nvPr/>
        </p:nvSpPr>
        <p:spPr>
          <a:xfrm>
            <a:off x="608081" y="2720971"/>
            <a:ext cx="4321106"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Result</a:t>
            </a:r>
            <a:r>
              <a:rPr lang="en" sz="2400" b="1" dirty="0">
                <a:solidFill>
                  <a:schemeClr val="tx1"/>
                </a:solidFill>
                <a:latin typeface="Futura" panose="020B0502020202020204" pitchFamily="50" charset="0"/>
              </a:rPr>
              <a:t>:</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91.8% total accuracy</a:t>
            </a:r>
          </a:p>
        </p:txBody>
      </p:sp>
    </p:spTree>
    <p:extLst>
      <p:ext uri="{BB962C8B-B14F-4D97-AF65-F5344CB8AC3E}">
        <p14:creationId xmlns:p14="http://schemas.microsoft.com/office/powerpoint/2010/main" val="923908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p:cNvPicPr preferRelativeResize="0"/>
          <p:nvPr/>
        </p:nvPicPr>
        <p:blipFill rotWithShape="1">
          <a:blip r:embed="rId3">
            <a:alphaModFix/>
          </a:blip>
          <a:srcRect b="12656"/>
          <a:stretch/>
        </p:blipFill>
        <p:spPr>
          <a:xfrm>
            <a:off x="1781800" y="1629275"/>
            <a:ext cx="1832175" cy="1600251"/>
          </a:xfrm>
          <a:prstGeom prst="rect">
            <a:avLst/>
          </a:prstGeom>
          <a:noFill/>
          <a:ln>
            <a:noFill/>
          </a:ln>
        </p:spPr>
      </p:pic>
      <p:pic>
        <p:nvPicPr>
          <p:cNvPr id="196" name="Shape 196"/>
          <p:cNvPicPr preferRelativeResize="0"/>
          <p:nvPr/>
        </p:nvPicPr>
        <p:blipFill rotWithShape="1">
          <a:blip r:embed="rId4">
            <a:alphaModFix/>
          </a:blip>
          <a:srcRect b="12694"/>
          <a:stretch/>
        </p:blipFill>
        <p:spPr>
          <a:xfrm>
            <a:off x="5259650" y="1511600"/>
            <a:ext cx="2102550" cy="1835600"/>
          </a:xfrm>
          <a:prstGeom prst="rect">
            <a:avLst/>
          </a:prstGeom>
          <a:noFill/>
          <a:ln>
            <a:noFill/>
          </a:ln>
        </p:spPr>
      </p:pic>
      <p:sp>
        <p:nvSpPr>
          <p:cNvPr id="197" name="Shape 197"/>
          <p:cNvSpPr/>
          <p:nvPr/>
        </p:nvSpPr>
        <p:spPr>
          <a:xfrm>
            <a:off x="5997675" y="1587200"/>
            <a:ext cx="28200" cy="42000"/>
          </a:xfrm>
          <a:prstGeom prst="ellipse">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4275825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699" y="216425"/>
            <a:ext cx="3795843"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FVE 3 Performance</a:t>
            </a:r>
            <a:endParaRPr lang="en" sz="2800" dirty="0">
              <a:solidFill>
                <a:srgbClr val="47BD53"/>
              </a:solidFill>
              <a:latin typeface="Futura" panose="020B0502020202020204" pitchFamily="50" charset="0"/>
            </a:endParaRPr>
          </a:p>
        </p:txBody>
      </p:sp>
      <p:sp>
        <p:nvSpPr>
          <p:cNvPr id="13" name="Shape 88">
            <a:extLst>
              <a:ext uri="{FF2B5EF4-FFF2-40B4-BE49-F238E27FC236}">
                <a16:creationId xmlns:a16="http://schemas.microsoft.com/office/drawing/2014/main" id="{E5EFE030-0F5D-4E44-AFCE-90ABD1398B39}"/>
              </a:ext>
            </a:extLst>
          </p:cNvPr>
          <p:cNvSpPr txBox="1">
            <a:spLocks/>
          </p:cNvSpPr>
          <p:nvPr/>
        </p:nvSpPr>
        <p:spPr>
          <a:xfrm>
            <a:off x="608082" y="1005550"/>
            <a:ext cx="8082290"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Goal</a:t>
            </a:r>
            <a:r>
              <a:rPr lang="en" sz="2400" b="1" dirty="0">
                <a:solidFill>
                  <a:schemeClr val="tx1"/>
                </a:solidFill>
                <a:latin typeface="Futura" panose="020B0502020202020204" pitchFamily="50" charset="0"/>
              </a:rPr>
              <a:t>:</a:t>
            </a:r>
          </a:p>
          <a:p>
            <a:pPr marL="342900" indent="-342900">
              <a:buFont typeface="Arial" panose="020B0604020202020204" pitchFamily="34" charset="0"/>
              <a:buChar char="•"/>
            </a:pPr>
            <a:r>
              <a:rPr lang="en" sz="2400" dirty="0">
                <a:solidFill>
                  <a:schemeClr val="tx1"/>
                </a:solidFill>
                <a:latin typeface="Futura" pitchFamily="50" charset="0"/>
              </a:rPr>
              <a:t>Test GroundsBot’s ability to stop </a:t>
            </a:r>
            <a:r>
              <a:rPr lang="en-US" sz="2400" dirty="0">
                <a:solidFill>
                  <a:schemeClr val="tx1"/>
                </a:solidFill>
                <a:latin typeface="Futura" pitchFamily="50" charset="0"/>
              </a:rPr>
              <a:t>in case of emergency</a:t>
            </a:r>
            <a:endParaRPr lang="en" sz="2400" dirty="0">
              <a:solidFill>
                <a:schemeClr val="tx1"/>
              </a:solidFill>
              <a:latin typeface="Futura" panose="020B0502020202020204" pitchFamily="50" charset="0"/>
            </a:endParaRPr>
          </a:p>
          <a:p>
            <a:pPr marL="342900" indent="-342900">
              <a:buFont typeface="Arial" panose="020B0604020202020204" pitchFamily="34" charset="0"/>
              <a:buChar char="•"/>
            </a:pPr>
            <a:endParaRPr lang="en" sz="2400" dirty="0">
              <a:solidFill>
                <a:schemeClr val="tx1"/>
              </a:solidFill>
              <a:latin typeface="Futura" panose="020B0502020202020204" pitchFamily="50" charset="0"/>
            </a:endParaRPr>
          </a:p>
          <a:p>
            <a:endParaRPr lang="en-US" sz="2400" dirty="0">
              <a:solidFill>
                <a:schemeClr val="tx1"/>
              </a:solidFill>
              <a:latin typeface="Futura" panose="020B0502020202020204" pitchFamily="50" charset="0"/>
            </a:endParaRPr>
          </a:p>
        </p:txBody>
      </p:sp>
      <p:sp>
        <p:nvSpPr>
          <p:cNvPr id="19" name="Shape 88">
            <a:extLst>
              <a:ext uri="{FF2B5EF4-FFF2-40B4-BE49-F238E27FC236}">
                <a16:creationId xmlns:a16="http://schemas.microsoft.com/office/drawing/2014/main" id="{91114AD9-588A-42F3-9BD7-8516D050A37D}"/>
              </a:ext>
            </a:extLst>
          </p:cNvPr>
          <p:cNvSpPr txBox="1">
            <a:spLocks/>
          </p:cNvSpPr>
          <p:nvPr/>
        </p:nvSpPr>
        <p:spPr>
          <a:xfrm>
            <a:off x="608081" y="1866458"/>
            <a:ext cx="6907144"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Success Condition</a:t>
            </a:r>
            <a:r>
              <a:rPr lang="en" sz="2400" b="1" dirty="0">
                <a:solidFill>
                  <a:schemeClr val="tx1"/>
                </a:solidFill>
                <a:latin typeface="Futura" panose="020B0502020202020204" pitchFamily="50" charset="0"/>
              </a:rPr>
              <a:t>:</a:t>
            </a:r>
            <a:endParaRPr lang="en-US" sz="2400" b="1" dirty="0">
              <a:solidFill>
                <a:schemeClr val="tx1"/>
              </a:solidFill>
              <a:latin typeface="Futura" panose="020B0502020202020204" pitchFamily="50" charset="0"/>
            </a:endParaRPr>
          </a:p>
          <a:p>
            <a:pPr marL="342900" indent="-342900">
              <a:buFont typeface="Arial" panose="020B0604020202020204" pitchFamily="34" charset="0"/>
              <a:buChar char="•"/>
            </a:pPr>
            <a:r>
              <a:rPr lang="en-US" sz="2400" dirty="0">
                <a:solidFill>
                  <a:schemeClr val="tx1"/>
                </a:solidFill>
                <a:latin typeface="Futura" panose="020B0502020202020204" pitchFamily="50" charset="0"/>
              </a:rPr>
              <a:t>Stop within 2 seconds</a:t>
            </a:r>
          </a:p>
        </p:txBody>
      </p:sp>
      <p:sp>
        <p:nvSpPr>
          <p:cNvPr id="7" name="Shape 88">
            <a:extLst>
              <a:ext uri="{FF2B5EF4-FFF2-40B4-BE49-F238E27FC236}">
                <a16:creationId xmlns:a16="http://schemas.microsoft.com/office/drawing/2014/main" id="{FF204DCA-9B9A-4973-B13B-47DD9645F4CC}"/>
              </a:ext>
            </a:extLst>
          </p:cNvPr>
          <p:cNvSpPr txBox="1">
            <a:spLocks/>
          </p:cNvSpPr>
          <p:nvPr/>
        </p:nvSpPr>
        <p:spPr>
          <a:xfrm>
            <a:off x="608081" y="2720971"/>
            <a:ext cx="4321106" cy="572700"/>
          </a:xfrm>
          <a:prstGeom prst="rect">
            <a:avLst/>
          </a:prstGeom>
          <a:no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b="1" dirty="0">
                <a:solidFill>
                  <a:schemeClr val="tx1"/>
                </a:solidFill>
                <a:latin typeface="Futura" panose="020B0502020202020204" pitchFamily="50" charset="0"/>
              </a:rPr>
              <a:t>Result</a:t>
            </a:r>
            <a:r>
              <a:rPr lang="en" sz="2400" b="1" dirty="0">
                <a:solidFill>
                  <a:schemeClr val="tx1"/>
                </a:solidFill>
                <a:latin typeface="Futura" panose="020B0502020202020204" pitchFamily="50" charset="0"/>
              </a:rPr>
              <a:t>:</a:t>
            </a:r>
          </a:p>
          <a:p>
            <a:pPr marL="342900" indent="-342900">
              <a:buFont typeface="Arial" panose="020B0604020202020204" pitchFamily="34" charset="0"/>
              <a:buChar char="•"/>
            </a:pPr>
            <a:r>
              <a:rPr lang="en-US" sz="2400" dirty="0">
                <a:solidFill>
                  <a:schemeClr val="tx1"/>
                </a:solidFill>
                <a:latin typeface="Futura" panose="020B0502020202020204" pitchFamily="50" charset="0"/>
              </a:rPr>
              <a:t>Stops immediately</a:t>
            </a:r>
          </a:p>
        </p:txBody>
      </p:sp>
    </p:spTree>
    <p:extLst>
      <p:ext uri="{BB962C8B-B14F-4D97-AF65-F5344CB8AC3E}">
        <p14:creationId xmlns:p14="http://schemas.microsoft.com/office/powerpoint/2010/main" val="2830287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355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Shape 88"/>
          <p:cNvSpPr txBox="1">
            <a:spLocks noGrp="1"/>
          </p:cNvSpPr>
          <p:nvPr>
            <p:ph type="title" idx="4294967295"/>
          </p:nvPr>
        </p:nvSpPr>
        <p:spPr>
          <a:xfrm>
            <a:off x="311699" y="216425"/>
            <a:ext cx="3795843" cy="572700"/>
          </a:xfrm>
          <a:prstGeom prst="rect">
            <a:avLst/>
          </a:prstGeom>
          <a:solidFill>
            <a:schemeClr val="bg1"/>
          </a:solidFill>
          <a:ln>
            <a:solidFill>
              <a:schemeClr val="accent1"/>
            </a:solidFill>
          </a:ln>
          <a:effectLst>
            <a:glow>
              <a:schemeClr val="accent1">
                <a:alpha val="40000"/>
              </a:schemeClr>
            </a:glow>
            <a:softEdge rad="50800"/>
          </a:effectLst>
        </p:spPr>
        <p:txBody>
          <a:bodyPr wrap="square" lIns="91425" tIns="91425" rIns="91425" bIns="91425" anchor="t" anchorCtr="0">
            <a:noAutofit/>
          </a:bodyPr>
          <a:lstStyle/>
          <a:p>
            <a:pPr lvl="0" algn="l" rtl="0">
              <a:spcBef>
                <a:spcPts val="0"/>
              </a:spcBef>
              <a:buNone/>
            </a:pPr>
            <a:r>
              <a:rPr lang="en-US" sz="2800" dirty="0">
                <a:solidFill>
                  <a:srgbClr val="47BD53"/>
                </a:solidFill>
                <a:latin typeface="Futura" panose="020B0502020202020204" pitchFamily="50" charset="0"/>
              </a:rPr>
              <a:t>FVE Conclusions</a:t>
            </a:r>
            <a:endParaRPr lang="en" sz="2800" dirty="0">
              <a:solidFill>
                <a:srgbClr val="47BD53"/>
              </a:solidFill>
              <a:latin typeface="Futura" panose="020B0502020202020204" pitchFamily="50" charset="0"/>
            </a:endParaRPr>
          </a:p>
        </p:txBody>
      </p:sp>
      <p:graphicFrame>
        <p:nvGraphicFramePr>
          <p:cNvPr id="4" name="Table 3">
            <a:extLst>
              <a:ext uri="{FF2B5EF4-FFF2-40B4-BE49-F238E27FC236}">
                <a16:creationId xmlns:a16="http://schemas.microsoft.com/office/drawing/2014/main" id="{C486F380-57AF-45C7-93E1-7A3B606D506D}"/>
              </a:ext>
            </a:extLst>
          </p:cNvPr>
          <p:cNvGraphicFramePr>
            <a:graphicFrameLocks noGrp="1"/>
          </p:cNvGraphicFramePr>
          <p:nvPr>
            <p:extLst>
              <p:ext uri="{D42A27DB-BD31-4B8C-83A1-F6EECF244321}">
                <p14:modId xmlns:p14="http://schemas.microsoft.com/office/powerpoint/2010/main" val="3906526782"/>
              </p:ext>
            </p:extLst>
          </p:nvPr>
        </p:nvGraphicFramePr>
        <p:xfrm>
          <a:off x="460800" y="1033925"/>
          <a:ext cx="5130000" cy="1102360"/>
        </p:xfrm>
        <a:graphic>
          <a:graphicData uri="http://schemas.openxmlformats.org/drawingml/2006/table">
            <a:tbl>
              <a:tblPr firstRow="1" bandRow="1">
                <a:tableStyleId>{8FD9EE51-15E3-4F53-8C95-D321303B2477}</a:tableStyleId>
              </a:tblPr>
              <a:tblGrid>
                <a:gridCol w="5130000">
                  <a:extLst>
                    <a:ext uri="{9D8B030D-6E8A-4147-A177-3AD203B41FA5}">
                      <a16:colId xmlns:a16="http://schemas.microsoft.com/office/drawing/2014/main" val="1841648883"/>
                    </a:ext>
                  </a:extLst>
                </a:gridCol>
              </a:tblGrid>
              <a:tr h="370840">
                <a:tc>
                  <a:txBody>
                    <a:bodyPr/>
                    <a:lstStyle/>
                    <a:p>
                      <a:r>
                        <a:rPr lang="en-US" dirty="0">
                          <a:latin typeface="Futura" pitchFamily="50" charset="0"/>
                        </a:rPr>
                        <a:t>Strengths</a:t>
                      </a:r>
                    </a:p>
                  </a:txBody>
                  <a:tcPr/>
                </a:tc>
                <a:extLst>
                  <a:ext uri="{0D108BD9-81ED-4DB2-BD59-A6C34878D82A}">
                    <a16:rowId xmlns:a16="http://schemas.microsoft.com/office/drawing/2014/main" val="962943517"/>
                  </a:ext>
                </a:extLst>
              </a:tr>
              <a:tr h="370840">
                <a:tc>
                  <a:txBody>
                    <a:bodyPr/>
                    <a:lstStyle/>
                    <a:p>
                      <a:pPr marL="285750" indent="-285750">
                        <a:buFont typeface="Arial" panose="020B0604020202020204" pitchFamily="34" charset="0"/>
                        <a:buChar char="•"/>
                      </a:pPr>
                      <a:r>
                        <a:rPr lang="en-US">
                          <a:latin typeface="Futura" pitchFamily="50" charset="0"/>
                        </a:rPr>
                        <a:t>Platform operates consistently</a:t>
                      </a:r>
                    </a:p>
                    <a:p>
                      <a:pPr marL="285750" indent="-285750">
                        <a:buFont typeface="Arial" panose="020B0604020202020204" pitchFamily="34" charset="0"/>
                        <a:buChar char="•"/>
                      </a:pPr>
                      <a:r>
                        <a:rPr lang="en-US">
                          <a:latin typeface="Futura" pitchFamily="50" charset="0"/>
                        </a:rPr>
                        <a:t>Able to navigate within 2ft consistently</a:t>
                      </a:r>
                    </a:p>
                    <a:p>
                      <a:pPr marL="285750" indent="-285750">
                        <a:buFont typeface="Arial" panose="020B0604020202020204" pitchFamily="34" charset="0"/>
                        <a:buChar char="•"/>
                      </a:pPr>
                      <a:r>
                        <a:rPr lang="en-US">
                          <a:latin typeface="Futura" pitchFamily="50" charset="0"/>
                        </a:rPr>
                        <a:t>Several layers of safety</a:t>
                      </a:r>
                      <a:endParaRPr lang="en-US" dirty="0">
                        <a:latin typeface="Futura" pitchFamily="50" charset="0"/>
                      </a:endParaRPr>
                    </a:p>
                  </a:txBody>
                  <a:tcPr/>
                </a:tc>
                <a:extLst>
                  <a:ext uri="{0D108BD9-81ED-4DB2-BD59-A6C34878D82A}">
                    <a16:rowId xmlns:a16="http://schemas.microsoft.com/office/drawing/2014/main" val="3212884592"/>
                  </a:ext>
                </a:extLst>
              </a:tr>
            </a:tbl>
          </a:graphicData>
        </a:graphic>
      </p:graphicFrame>
      <p:graphicFrame>
        <p:nvGraphicFramePr>
          <p:cNvPr id="5" name="Table 4">
            <a:extLst>
              <a:ext uri="{FF2B5EF4-FFF2-40B4-BE49-F238E27FC236}">
                <a16:creationId xmlns:a16="http://schemas.microsoft.com/office/drawing/2014/main" id="{CE350843-7E2F-46E3-AE61-8B82F72D31FD}"/>
              </a:ext>
            </a:extLst>
          </p:cNvPr>
          <p:cNvGraphicFramePr>
            <a:graphicFrameLocks noGrp="1"/>
          </p:cNvGraphicFramePr>
          <p:nvPr>
            <p:extLst>
              <p:ext uri="{D42A27DB-BD31-4B8C-83A1-F6EECF244321}">
                <p14:modId xmlns:p14="http://schemas.microsoft.com/office/powerpoint/2010/main" val="115976617"/>
              </p:ext>
            </p:extLst>
          </p:nvPr>
        </p:nvGraphicFramePr>
        <p:xfrm>
          <a:off x="460800" y="2381085"/>
          <a:ext cx="5130000" cy="1991360"/>
        </p:xfrm>
        <a:graphic>
          <a:graphicData uri="http://schemas.openxmlformats.org/drawingml/2006/table">
            <a:tbl>
              <a:tblPr firstRow="1" bandRow="1">
                <a:tableStyleId>{8FD9EE51-15E3-4F53-8C95-D321303B2477}</a:tableStyleId>
              </a:tblPr>
              <a:tblGrid>
                <a:gridCol w="2565000">
                  <a:extLst>
                    <a:ext uri="{9D8B030D-6E8A-4147-A177-3AD203B41FA5}">
                      <a16:colId xmlns:a16="http://schemas.microsoft.com/office/drawing/2014/main" val="652817123"/>
                    </a:ext>
                  </a:extLst>
                </a:gridCol>
                <a:gridCol w="2565000">
                  <a:extLst>
                    <a:ext uri="{9D8B030D-6E8A-4147-A177-3AD203B41FA5}">
                      <a16:colId xmlns:a16="http://schemas.microsoft.com/office/drawing/2014/main" val="2810260739"/>
                    </a:ext>
                  </a:extLst>
                </a:gridCol>
              </a:tblGrid>
              <a:tr h="370840">
                <a:tc>
                  <a:txBody>
                    <a:bodyPr/>
                    <a:lstStyle/>
                    <a:p>
                      <a:r>
                        <a:rPr lang="en-US" dirty="0">
                          <a:latin typeface="Futura" pitchFamily="50" charset="0"/>
                        </a:rPr>
                        <a:t>Weaknesses</a:t>
                      </a:r>
                    </a:p>
                  </a:txBody>
                  <a:tcPr/>
                </a:tc>
                <a:tc>
                  <a:txBody>
                    <a:bodyPr/>
                    <a:lstStyle/>
                    <a:p>
                      <a:r>
                        <a:rPr lang="en-US" dirty="0">
                          <a:latin typeface="Futura" pitchFamily="50" charset="0"/>
                        </a:rPr>
                        <a:t>Improvement Area</a:t>
                      </a:r>
                    </a:p>
                  </a:txBody>
                  <a:tcPr/>
                </a:tc>
                <a:extLst>
                  <a:ext uri="{0D108BD9-81ED-4DB2-BD59-A6C34878D82A}">
                    <a16:rowId xmlns:a16="http://schemas.microsoft.com/office/drawing/2014/main" val="3466334560"/>
                  </a:ext>
                </a:extLst>
              </a:tr>
              <a:tr h="370840">
                <a:tc>
                  <a:txBody>
                    <a:bodyPr/>
                    <a:lstStyle/>
                    <a:p>
                      <a:pPr marL="285750" indent="-285750">
                        <a:buFont typeface="Arial" panose="020B0604020202020204" pitchFamily="34" charset="0"/>
                        <a:buChar char="•"/>
                      </a:pPr>
                      <a:r>
                        <a:rPr lang="en-US" dirty="0">
                          <a:latin typeface="Futura" pitchFamily="50" charset="0"/>
                        </a:rPr>
                        <a:t>Cannot navigate to waypoints within 1 meter of each other</a:t>
                      </a:r>
                    </a:p>
                  </a:txBody>
                  <a:tcPr/>
                </a:tc>
                <a:tc>
                  <a:txBody>
                    <a:bodyPr/>
                    <a:lstStyle/>
                    <a:p>
                      <a:r>
                        <a:rPr lang="en-US" dirty="0">
                          <a:latin typeface="Futura" pitchFamily="50" charset="0"/>
                        </a:rPr>
                        <a:t>Improve trajectory planner and convert single EKF to global and local EKF</a:t>
                      </a:r>
                    </a:p>
                  </a:txBody>
                  <a:tcPr/>
                </a:tc>
                <a:extLst>
                  <a:ext uri="{0D108BD9-81ED-4DB2-BD59-A6C34878D82A}">
                    <a16:rowId xmlns:a16="http://schemas.microsoft.com/office/drawing/2014/main" val="4212951959"/>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Futura" pitchFamily="50" charset="0"/>
                        </a:rPr>
                        <a:t>Waypoints drift over time</a:t>
                      </a:r>
                    </a:p>
                  </a:txBody>
                  <a:tcPr/>
                </a:tc>
                <a:tc>
                  <a:txBody>
                    <a:bodyPr/>
                    <a:lstStyle/>
                    <a:p>
                      <a:r>
                        <a:rPr lang="en-US" dirty="0">
                          <a:latin typeface="Futura" pitchFamily="50" charset="0"/>
                        </a:rPr>
                        <a:t>Create permanent RTK mount</a:t>
                      </a:r>
                    </a:p>
                  </a:txBody>
                  <a:tcPr/>
                </a:tc>
                <a:extLst>
                  <a:ext uri="{0D108BD9-81ED-4DB2-BD59-A6C34878D82A}">
                    <a16:rowId xmlns:a16="http://schemas.microsoft.com/office/drawing/2014/main" val="1724171574"/>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Futura" pitchFamily="50" charset="0"/>
                        </a:rPr>
                        <a:t>Motor power ring terminals wear and snap over time</a:t>
                      </a:r>
                    </a:p>
                  </a:txBody>
                  <a:tcPr/>
                </a:tc>
                <a:tc>
                  <a:txBody>
                    <a:bodyPr/>
                    <a:lstStyle/>
                    <a:p>
                      <a:r>
                        <a:rPr lang="en-US" dirty="0">
                          <a:latin typeface="Futura" pitchFamily="50" charset="0"/>
                        </a:rPr>
                        <a:t>Switch to stronger ring terminals </a:t>
                      </a:r>
                    </a:p>
                  </a:txBody>
                  <a:tcPr/>
                </a:tc>
                <a:extLst>
                  <a:ext uri="{0D108BD9-81ED-4DB2-BD59-A6C34878D82A}">
                    <a16:rowId xmlns:a16="http://schemas.microsoft.com/office/drawing/2014/main" val="3842372403"/>
                  </a:ext>
                </a:extLst>
              </a:tr>
            </a:tbl>
          </a:graphicData>
        </a:graphic>
      </p:graphicFrame>
    </p:spTree>
    <p:extLst>
      <p:ext uri="{BB962C8B-B14F-4D97-AF65-F5344CB8AC3E}">
        <p14:creationId xmlns:p14="http://schemas.microsoft.com/office/powerpoint/2010/main" val="4026070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4" name="Shape 67">
            <a:extLst>
              <a:ext uri="{FF2B5EF4-FFF2-40B4-BE49-F238E27FC236}">
                <a16:creationId xmlns:a16="http://schemas.microsoft.com/office/drawing/2014/main" id="{793A1078-BD90-48F9-AC2E-D0FD2991CB4D}"/>
              </a:ext>
            </a:extLst>
          </p:cNvPr>
          <p:cNvSpPr txBox="1">
            <a:spLocks/>
          </p:cNvSpPr>
          <p:nvPr/>
        </p:nvSpPr>
        <p:spPr>
          <a:xfrm>
            <a:off x="22121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Work Breakdown Structure</a:t>
            </a:r>
            <a:endParaRPr lang="en" dirty="0">
              <a:solidFill>
                <a:srgbClr val="47BD53"/>
              </a:solidFill>
              <a:latin typeface="Futura" panose="020B0502020202020204" pitchFamily="50" charset="0"/>
            </a:endParaRPr>
          </a:p>
        </p:txBody>
      </p:sp>
      <p:sp>
        <p:nvSpPr>
          <p:cNvPr id="3" name="Rectangle: Rounded Corners 2">
            <a:extLst>
              <a:ext uri="{FF2B5EF4-FFF2-40B4-BE49-F238E27FC236}">
                <a16:creationId xmlns:a16="http://schemas.microsoft.com/office/drawing/2014/main" id="{76DE4418-4559-4D93-894D-304F3BE380A5}"/>
              </a:ext>
            </a:extLst>
          </p:cNvPr>
          <p:cNvSpPr/>
          <p:nvPr/>
        </p:nvSpPr>
        <p:spPr>
          <a:xfrm>
            <a:off x="299794" y="982262"/>
            <a:ext cx="1326357" cy="421481"/>
          </a:xfrm>
          <a:prstGeom prst="roundRect">
            <a:avLst/>
          </a:prstGeom>
          <a:solidFill>
            <a:srgbClr val="47BD5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Platform</a:t>
            </a:r>
          </a:p>
        </p:txBody>
      </p:sp>
      <p:sp>
        <p:nvSpPr>
          <p:cNvPr id="6" name="Rectangle: Rounded Corners 5">
            <a:extLst>
              <a:ext uri="{FF2B5EF4-FFF2-40B4-BE49-F238E27FC236}">
                <a16:creationId xmlns:a16="http://schemas.microsoft.com/office/drawing/2014/main" id="{60D93218-2CD5-4EEA-8E7F-EA255F9FB6CD}"/>
              </a:ext>
            </a:extLst>
          </p:cNvPr>
          <p:cNvSpPr/>
          <p:nvPr/>
        </p:nvSpPr>
        <p:spPr>
          <a:xfrm>
            <a:off x="2068231" y="982263"/>
            <a:ext cx="1326357" cy="42148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Navigation</a:t>
            </a:r>
          </a:p>
        </p:txBody>
      </p:sp>
      <p:sp>
        <p:nvSpPr>
          <p:cNvPr id="7" name="Rectangle: Rounded Corners 6">
            <a:extLst>
              <a:ext uri="{FF2B5EF4-FFF2-40B4-BE49-F238E27FC236}">
                <a16:creationId xmlns:a16="http://schemas.microsoft.com/office/drawing/2014/main" id="{AD6C036C-A9B9-4985-A242-F00A882D506A}"/>
              </a:ext>
            </a:extLst>
          </p:cNvPr>
          <p:cNvSpPr/>
          <p:nvPr/>
        </p:nvSpPr>
        <p:spPr>
          <a:xfrm>
            <a:off x="3836668" y="982264"/>
            <a:ext cx="1326357" cy="42148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Perception</a:t>
            </a:r>
          </a:p>
        </p:txBody>
      </p:sp>
      <p:sp>
        <p:nvSpPr>
          <p:cNvPr id="8" name="Rectangle: Rounded Corners 7">
            <a:extLst>
              <a:ext uri="{FF2B5EF4-FFF2-40B4-BE49-F238E27FC236}">
                <a16:creationId xmlns:a16="http://schemas.microsoft.com/office/drawing/2014/main" id="{56F89017-C198-4DF9-A0D6-8F97F3E27B90}"/>
              </a:ext>
            </a:extLst>
          </p:cNvPr>
          <p:cNvSpPr/>
          <p:nvPr/>
        </p:nvSpPr>
        <p:spPr>
          <a:xfrm>
            <a:off x="5605105" y="982264"/>
            <a:ext cx="1326357" cy="42148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UI</a:t>
            </a:r>
          </a:p>
        </p:txBody>
      </p:sp>
      <p:sp>
        <p:nvSpPr>
          <p:cNvPr id="9" name="Rectangle: Rounded Corners 8">
            <a:extLst>
              <a:ext uri="{FF2B5EF4-FFF2-40B4-BE49-F238E27FC236}">
                <a16:creationId xmlns:a16="http://schemas.microsoft.com/office/drawing/2014/main" id="{1BCA0364-C0CA-4C85-80D4-31D19B3F6ADF}"/>
              </a:ext>
            </a:extLst>
          </p:cNvPr>
          <p:cNvSpPr/>
          <p:nvPr/>
        </p:nvSpPr>
        <p:spPr>
          <a:xfrm>
            <a:off x="7373540" y="982264"/>
            <a:ext cx="1326357" cy="42148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Management</a:t>
            </a:r>
          </a:p>
        </p:txBody>
      </p:sp>
      <p:sp>
        <p:nvSpPr>
          <p:cNvPr id="10" name="Rectangle: Rounded Corners 9">
            <a:extLst>
              <a:ext uri="{FF2B5EF4-FFF2-40B4-BE49-F238E27FC236}">
                <a16:creationId xmlns:a16="http://schemas.microsoft.com/office/drawing/2014/main" id="{6FE61AD0-0136-4C67-9160-0C2ACEF88F65}"/>
              </a:ext>
            </a:extLst>
          </p:cNvPr>
          <p:cNvSpPr/>
          <p:nvPr/>
        </p:nvSpPr>
        <p:spPr>
          <a:xfrm>
            <a:off x="510778" y="1574005"/>
            <a:ext cx="1326357" cy="421481"/>
          </a:xfrm>
          <a:prstGeom prst="roundRect">
            <a:avLst/>
          </a:prstGeom>
          <a:solidFill>
            <a:srgbClr val="47BD5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Chassis</a:t>
            </a:r>
          </a:p>
        </p:txBody>
      </p:sp>
      <p:sp>
        <p:nvSpPr>
          <p:cNvPr id="11" name="Rectangle: Rounded Corners 10">
            <a:extLst>
              <a:ext uri="{FF2B5EF4-FFF2-40B4-BE49-F238E27FC236}">
                <a16:creationId xmlns:a16="http://schemas.microsoft.com/office/drawing/2014/main" id="{CE218975-F129-4470-B67B-C05C0D2AFEDD}"/>
              </a:ext>
            </a:extLst>
          </p:cNvPr>
          <p:cNvSpPr/>
          <p:nvPr/>
        </p:nvSpPr>
        <p:spPr>
          <a:xfrm>
            <a:off x="510777" y="2165748"/>
            <a:ext cx="1326357" cy="421481"/>
          </a:xfrm>
          <a:prstGeom prst="roundRect">
            <a:avLst/>
          </a:prstGeom>
          <a:solidFill>
            <a:srgbClr val="47BD5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Electronics</a:t>
            </a:r>
          </a:p>
        </p:txBody>
      </p:sp>
      <p:sp>
        <p:nvSpPr>
          <p:cNvPr id="12" name="Rectangle: Rounded Corners 11">
            <a:extLst>
              <a:ext uri="{FF2B5EF4-FFF2-40B4-BE49-F238E27FC236}">
                <a16:creationId xmlns:a16="http://schemas.microsoft.com/office/drawing/2014/main" id="{8A44BF1B-D5C2-4F86-9466-5638A4931D0A}"/>
              </a:ext>
            </a:extLst>
          </p:cNvPr>
          <p:cNvSpPr/>
          <p:nvPr/>
        </p:nvSpPr>
        <p:spPr>
          <a:xfrm>
            <a:off x="510777" y="3384953"/>
            <a:ext cx="1320403" cy="421481"/>
          </a:xfrm>
          <a:prstGeom prst="roundRect">
            <a:avLst/>
          </a:prstGeom>
          <a:solidFill>
            <a:srgbClr val="47BD5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Control</a:t>
            </a:r>
          </a:p>
        </p:txBody>
      </p:sp>
      <p:sp>
        <p:nvSpPr>
          <p:cNvPr id="13" name="Rectangle: Rounded Corners 12">
            <a:extLst>
              <a:ext uri="{FF2B5EF4-FFF2-40B4-BE49-F238E27FC236}">
                <a16:creationId xmlns:a16="http://schemas.microsoft.com/office/drawing/2014/main" id="{C84A874D-CF9A-4C35-9AC7-068E3029E73B}"/>
              </a:ext>
            </a:extLst>
          </p:cNvPr>
          <p:cNvSpPr/>
          <p:nvPr/>
        </p:nvSpPr>
        <p:spPr>
          <a:xfrm>
            <a:off x="686990" y="2587229"/>
            <a:ext cx="1144190" cy="305980"/>
          </a:xfrm>
          <a:prstGeom prst="roundRect">
            <a:avLst/>
          </a:prstGeom>
          <a:solidFill>
            <a:srgbClr val="47BD5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Futura" pitchFamily="50" charset="0"/>
              </a:rPr>
              <a:t>Low-power</a:t>
            </a:r>
          </a:p>
        </p:txBody>
      </p:sp>
      <p:sp>
        <p:nvSpPr>
          <p:cNvPr id="15" name="Rectangle: Rounded Corners 14">
            <a:extLst>
              <a:ext uri="{FF2B5EF4-FFF2-40B4-BE49-F238E27FC236}">
                <a16:creationId xmlns:a16="http://schemas.microsoft.com/office/drawing/2014/main" id="{B98B3B2E-BDAD-459C-9BB4-10EB6DB1EC92}"/>
              </a:ext>
            </a:extLst>
          </p:cNvPr>
          <p:cNvSpPr/>
          <p:nvPr/>
        </p:nvSpPr>
        <p:spPr>
          <a:xfrm>
            <a:off x="686990" y="2888470"/>
            <a:ext cx="1144190" cy="305980"/>
          </a:xfrm>
          <a:prstGeom prst="roundRect">
            <a:avLst/>
          </a:prstGeom>
          <a:solidFill>
            <a:srgbClr val="47BD5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Futura" pitchFamily="50" charset="0"/>
              </a:rPr>
              <a:t>High-power</a:t>
            </a:r>
          </a:p>
        </p:txBody>
      </p:sp>
      <p:sp>
        <p:nvSpPr>
          <p:cNvPr id="19" name="Rectangle: Rounded Corners 18">
            <a:extLst>
              <a:ext uri="{FF2B5EF4-FFF2-40B4-BE49-F238E27FC236}">
                <a16:creationId xmlns:a16="http://schemas.microsoft.com/office/drawing/2014/main" id="{80ADE88E-B4E9-4CA9-99A8-B0454B55CF2A}"/>
              </a:ext>
            </a:extLst>
          </p:cNvPr>
          <p:cNvSpPr/>
          <p:nvPr/>
        </p:nvSpPr>
        <p:spPr>
          <a:xfrm>
            <a:off x="2302667" y="1571626"/>
            <a:ext cx="1326357" cy="42148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Localization</a:t>
            </a:r>
          </a:p>
        </p:txBody>
      </p:sp>
      <p:sp>
        <p:nvSpPr>
          <p:cNvPr id="20" name="Rectangle: Rounded Corners 19">
            <a:extLst>
              <a:ext uri="{FF2B5EF4-FFF2-40B4-BE49-F238E27FC236}">
                <a16:creationId xmlns:a16="http://schemas.microsoft.com/office/drawing/2014/main" id="{B43169A1-7380-405D-B4F5-75F33E743FFE}"/>
              </a:ext>
            </a:extLst>
          </p:cNvPr>
          <p:cNvSpPr/>
          <p:nvPr/>
        </p:nvSpPr>
        <p:spPr>
          <a:xfrm>
            <a:off x="2296713" y="2895132"/>
            <a:ext cx="1320403" cy="42148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Planning</a:t>
            </a:r>
          </a:p>
        </p:txBody>
      </p:sp>
      <p:sp>
        <p:nvSpPr>
          <p:cNvPr id="21" name="Rectangle: Rounded Corners 20">
            <a:extLst>
              <a:ext uri="{FF2B5EF4-FFF2-40B4-BE49-F238E27FC236}">
                <a16:creationId xmlns:a16="http://schemas.microsoft.com/office/drawing/2014/main" id="{96270820-EA36-48A9-B522-B03B94288B81}"/>
              </a:ext>
            </a:extLst>
          </p:cNvPr>
          <p:cNvSpPr/>
          <p:nvPr/>
        </p:nvSpPr>
        <p:spPr>
          <a:xfrm>
            <a:off x="2472926" y="1996672"/>
            <a:ext cx="1144190" cy="421481"/>
          </a:xfrm>
          <a:prstGeom prst="roundRect">
            <a:avLst/>
          </a:prstGeom>
          <a:solidFill>
            <a:srgbClr val="47BD5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Futura" pitchFamily="50" charset="0"/>
              </a:rPr>
              <a:t>Sensor integration</a:t>
            </a:r>
          </a:p>
        </p:txBody>
      </p:sp>
      <p:sp>
        <p:nvSpPr>
          <p:cNvPr id="22" name="Rectangle: Rounded Corners 21">
            <a:extLst>
              <a:ext uri="{FF2B5EF4-FFF2-40B4-BE49-F238E27FC236}">
                <a16:creationId xmlns:a16="http://schemas.microsoft.com/office/drawing/2014/main" id="{3FAF7F27-47B6-4D06-B19F-9991258A21DF}"/>
              </a:ext>
            </a:extLst>
          </p:cNvPr>
          <p:cNvSpPr/>
          <p:nvPr/>
        </p:nvSpPr>
        <p:spPr>
          <a:xfrm>
            <a:off x="2472926" y="2418153"/>
            <a:ext cx="1144190" cy="305980"/>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Futura" pitchFamily="50" charset="0"/>
              </a:rPr>
              <a:t>Kalman Filter</a:t>
            </a:r>
          </a:p>
        </p:txBody>
      </p:sp>
      <p:sp>
        <p:nvSpPr>
          <p:cNvPr id="23" name="Rectangle: Rounded Corners 22">
            <a:extLst>
              <a:ext uri="{FF2B5EF4-FFF2-40B4-BE49-F238E27FC236}">
                <a16:creationId xmlns:a16="http://schemas.microsoft.com/office/drawing/2014/main" id="{AEAF784E-4EBF-4339-9347-B1E4857210FB}"/>
              </a:ext>
            </a:extLst>
          </p:cNvPr>
          <p:cNvSpPr/>
          <p:nvPr/>
        </p:nvSpPr>
        <p:spPr>
          <a:xfrm>
            <a:off x="2472926" y="3318526"/>
            <a:ext cx="1144190" cy="421480"/>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Futura" pitchFamily="50" charset="0"/>
              </a:rPr>
              <a:t>Coverage plan</a:t>
            </a:r>
          </a:p>
        </p:txBody>
      </p:sp>
      <p:sp>
        <p:nvSpPr>
          <p:cNvPr id="24" name="Rectangle: Rounded Corners 23">
            <a:extLst>
              <a:ext uri="{FF2B5EF4-FFF2-40B4-BE49-F238E27FC236}">
                <a16:creationId xmlns:a16="http://schemas.microsoft.com/office/drawing/2014/main" id="{F2605F32-82F7-4927-8FC2-3B2DE96250E6}"/>
              </a:ext>
            </a:extLst>
          </p:cNvPr>
          <p:cNvSpPr/>
          <p:nvPr/>
        </p:nvSpPr>
        <p:spPr>
          <a:xfrm>
            <a:off x="2472926" y="3740005"/>
            <a:ext cx="1144190" cy="42123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Futura" pitchFamily="50" charset="0"/>
              </a:rPr>
              <a:t>Trajectory plan</a:t>
            </a:r>
          </a:p>
        </p:txBody>
      </p:sp>
      <p:cxnSp>
        <p:nvCxnSpPr>
          <p:cNvPr id="25" name="Connector: Elbow 24">
            <a:extLst>
              <a:ext uri="{FF2B5EF4-FFF2-40B4-BE49-F238E27FC236}">
                <a16:creationId xmlns:a16="http://schemas.microsoft.com/office/drawing/2014/main" id="{CB3041AC-3907-4573-9D4E-8CD5308A4110}"/>
              </a:ext>
            </a:extLst>
          </p:cNvPr>
          <p:cNvCxnSpPr>
            <a:endCxn id="10" idx="1"/>
          </p:cNvCxnSpPr>
          <p:nvPr/>
        </p:nvCxnSpPr>
        <p:spPr>
          <a:xfrm rot="16200000" flipH="1">
            <a:off x="255983" y="1529950"/>
            <a:ext cx="381003" cy="128587"/>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AF0E2C0-BA8A-4139-8320-EEFC5B5C6E6A}"/>
              </a:ext>
            </a:extLst>
          </p:cNvPr>
          <p:cNvCxnSpPr>
            <a:endCxn id="11" idx="1"/>
          </p:cNvCxnSpPr>
          <p:nvPr/>
        </p:nvCxnSpPr>
        <p:spPr>
          <a:xfrm rot="16200000" flipH="1">
            <a:off x="-39889" y="1825823"/>
            <a:ext cx="972746" cy="128586"/>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01DD07C-CCB1-4F80-AB31-F7A192E8C012}"/>
              </a:ext>
            </a:extLst>
          </p:cNvPr>
          <p:cNvCxnSpPr>
            <a:endCxn id="12" idx="1"/>
          </p:cNvCxnSpPr>
          <p:nvPr/>
        </p:nvCxnSpPr>
        <p:spPr>
          <a:xfrm rot="16200000" flipH="1">
            <a:off x="-188718" y="2896198"/>
            <a:ext cx="1270403" cy="128587"/>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4607DA8-DFF4-42C4-86C8-C0943C858E18}"/>
              </a:ext>
            </a:extLst>
          </p:cNvPr>
          <p:cNvCxnSpPr>
            <a:endCxn id="13" idx="1"/>
          </p:cNvCxnSpPr>
          <p:nvPr/>
        </p:nvCxnSpPr>
        <p:spPr>
          <a:xfrm rot="16200000" flipH="1">
            <a:off x="551851" y="2605080"/>
            <a:ext cx="161932" cy="108346"/>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8FF4A90-0622-452A-9853-109F591BE05E}"/>
              </a:ext>
            </a:extLst>
          </p:cNvPr>
          <p:cNvCxnSpPr>
            <a:cxnSpLocks/>
          </p:cNvCxnSpPr>
          <p:nvPr/>
        </p:nvCxnSpPr>
        <p:spPr>
          <a:xfrm rot="16200000" flipH="1">
            <a:off x="397659" y="2759272"/>
            <a:ext cx="463173" cy="101202"/>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B6E8512E-F0B8-4DBF-9028-16D2641F5969}"/>
              </a:ext>
            </a:extLst>
          </p:cNvPr>
          <p:cNvCxnSpPr>
            <a:cxnSpLocks/>
            <a:endCxn id="19" idx="1"/>
          </p:cNvCxnSpPr>
          <p:nvPr/>
        </p:nvCxnSpPr>
        <p:spPr>
          <a:xfrm rot="16200000" flipH="1">
            <a:off x="2051443" y="1531142"/>
            <a:ext cx="378625" cy="12382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AF8F09D3-0986-4B31-A167-111FDCAD23CD}"/>
              </a:ext>
            </a:extLst>
          </p:cNvPr>
          <p:cNvCxnSpPr>
            <a:endCxn id="20" idx="1"/>
          </p:cNvCxnSpPr>
          <p:nvPr/>
        </p:nvCxnSpPr>
        <p:spPr>
          <a:xfrm rot="16200000" flipH="1">
            <a:off x="1577214" y="2386374"/>
            <a:ext cx="1321128" cy="117869"/>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CF63A74-60BE-44D1-9E8B-686FEA7C5F29}"/>
              </a:ext>
            </a:extLst>
          </p:cNvPr>
          <p:cNvCxnSpPr>
            <a:endCxn id="21" idx="1"/>
          </p:cNvCxnSpPr>
          <p:nvPr/>
        </p:nvCxnSpPr>
        <p:spPr>
          <a:xfrm rot="16200000" flipH="1">
            <a:off x="2313386" y="2047873"/>
            <a:ext cx="214306" cy="10477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4C9F6-324C-4CF6-9A5A-59828E64ACF4}"/>
              </a:ext>
            </a:extLst>
          </p:cNvPr>
          <p:cNvCxnSpPr>
            <a:cxnSpLocks/>
            <a:endCxn id="22" idx="1"/>
          </p:cNvCxnSpPr>
          <p:nvPr/>
        </p:nvCxnSpPr>
        <p:spPr>
          <a:xfrm rot="16200000" flipH="1">
            <a:off x="2238674" y="2336891"/>
            <a:ext cx="363730" cy="104774"/>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A9FEA3B-7006-4254-86C4-A67D27F335FF}"/>
              </a:ext>
            </a:extLst>
          </p:cNvPr>
          <p:cNvCxnSpPr>
            <a:cxnSpLocks/>
            <a:endCxn id="23" idx="1"/>
          </p:cNvCxnSpPr>
          <p:nvPr/>
        </p:nvCxnSpPr>
        <p:spPr>
          <a:xfrm rot="16200000" flipH="1">
            <a:off x="2314215" y="3370554"/>
            <a:ext cx="212651" cy="10477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9049E7DD-CD7F-4BB1-8323-A11E27F24400}"/>
              </a:ext>
            </a:extLst>
          </p:cNvPr>
          <p:cNvCxnSpPr>
            <a:cxnSpLocks/>
            <a:endCxn id="24" idx="1"/>
          </p:cNvCxnSpPr>
          <p:nvPr/>
        </p:nvCxnSpPr>
        <p:spPr>
          <a:xfrm rot="16200000" flipH="1">
            <a:off x="2209861" y="3687556"/>
            <a:ext cx="421356" cy="10477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3D96F517-AD01-4E21-A3E1-64820586E05B}"/>
              </a:ext>
            </a:extLst>
          </p:cNvPr>
          <p:cNvSpPr/>
          <p:nvPr/>
        </p:nvSpPr>
        <p:spPr>
          <a:xfrm>
            <a:off x="4094556" y="2224671"/>
            <a:ext cx="1326357" cy="515548"/>
          </a:xfrm>
          <a:prstGeom prst="roundRect">
            <a:avLst/>
          </a:prstGeom>
          <a:solidFill>
            <a:srgbClr val="DE35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Obstacle Detection</a:t>
            </a:r>
          </a:p>
        </p:txBody>
      </p:sp>
      <p:sp>
        <p:nvSpPr>
          <p:cNvPr id="56" name="Rectangle: Rounded Corners 55">
            <a:extLst>
              <a:ext uri="{FF2B5EF4-FFF2-40B4-BE49-F238E27FC236}">
                <a16:creationId xmlns:a16="http://schemas.microsoft.com/office/drawing/2014/main" id="{9EF6C531-29F8-447F-87B5-EA10AC39FF96}"/>
              </a:ext>
            </a:extLst>
          </p:cNvPr>
          <p:cNvSpPr/>
          <p:nvPr/>
        </p:nvSpPr>
        <p:spPr>
          <a:xfrm>
            <a:off x="4088602" y="3530918"/>
            <a:ext cx="1320403" cy="421481"/>
          </a:xfrm>
          <a:prstGeom prst="roundRect">
            <a:avLst/>
          </a:prstGeom>
          <a:solidFill>
            <a:srgbClr val="DE35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Map creation</a:t>
            </a:r>
          </a:p>
        </p:txBody>
      </p:sp>
      <p:sp>
        <p:nvSpPr>
          <p:cNvPr id="58" name="Rectangle: Rounded Corners 57">
            <a:extLst>
              <a:ext uri="{FF2B5EF4-FFF2-40B4-BE49-F238E27FC236}">
                <a16:creationId xmlns:a16="http://schemas.microsoft.com/office/drawing/2014/main" id="{C2767717-E757-496A-AEE4-70723AB69472}"/>
              </a:ext>
            </a:extLst>
          </p:cNvPr>
          <p:cNvSpPr/>
          <p:nvPr/>
        </p:nvSpPr>
        <p:spPr>
          <a:xfrm>
            <a:off x="4276723" y="3045896"/>
            <a:ext cx="1144190" cy="305980"/>
          </a:xfrm>
          <a:prstGeom prst="roundRect">
            <a:avLst/>
          </a:prstGeom>
          <a:solidFill>
            <a:srgbClr val="DE35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Futura" pitchFamily="50" charset="0"/>
              </a:rPr>
              <a:t>Dynamic</a:t>
            </a:r>
          </a:p>
        </p:txBody>
      </p:sp>
      <p:cxnSp>
        <p:nvCxnSpPr>
          <p:cNvPr id="61" name="Connector: Elbow 60">
            <a:extLst>
              <a:ext uri="{FF2B5EF4-FFF2-40B4-BE49-F238E27FC236}">
                <a16:creationId xmlns:a16="http://schemas.microsoft.com/office/drawing/2014/main" id="{CF227531-F060-457C-873F-E666D8AD9369}"/>
              </a:ext>
            </a:extLst>
          </p:cNvPr>
          <p:cNvCxnSpPr>
            <a:cxnSpLocks/>
            <a:endCxn id="55" idx="1"/>
          </p:cNvCxnSpPr>
          <p:nvPr/>
        </p:nvCxnSpPr>
        <p:spPr>
          <a:xfrm rot="16200000" flipH="1">
            <a:off x="3525133" y="1913021"/>
            <a:ext cx="1015025" cy="12382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E50FDC8-F52A-4B73-8441-FD01EB2DB997}"/>
              </a:ext>
            </a:extLst>
          </p:cNvPr>
          <p:cNvCxnSpPr>
            <a:endCxn id="56" idx="1"/>
          </p:cNvCxnSpPr>
          <p:nvPr/>
        </p:nvCxnSpPr>
        <p:spPr>
          <a:xfrm rot="16200000" flipH="1">
            <a:off x="3369103" y="3022160"/>
            <a:ext cx="1321128" cy="117869"/>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9BDE279-A26A-4668-B52E-7E37485999B0}"/>
              </a:ext>
            </a:extLst>
          </p:cNvPr>
          <p:cNvCxnSpPr>
            <a:cxnSpLocks/>
          </p:cNvCxnSpPr>
          <p:nvPr/>
        </p:nvCxnSpPr>
        <p:spPr>
          <a:xfrm rot="16200000" flipH="1">
            <a:off x="4105275" y="2786183"/>
            <a:ext cx="214306" cy="10477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E96555CF-4CB6-4C80-9606-95E2B762479B}"/>
              </a:ext>
            </a:extLst>
          </p:cNvPr>
          <p:cNvCxnSpPr>
            <a:cxnSpLocks/>
            <a:endCxn id="58" idx="1"/>
          </p:cNvCxnSpPr>
          <p:nvPr/>
        </p:nvCxnSpPr>
        <p:spPr>
          <a:xfrm rot="16200000" flipH="1">
            <a:off x="4055069" y="2977231"/>
            <a:ext cx="326627" cy="11668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2CAC56C6-E240-4ADB-BFAC-FA27FDAAAFED}"/>
              </a:ext>
            </a:extLst>
          </p:cNvPr>
          <p:cNvSpPr/>
          <p:nvPr/>
        </p:nvSpPr>
        <p:spPr>
          <a:xfrm>
            <a:off x="4276723" y="2739916"/>
            <a:ext cx="1144190" cy="305980"/>
          </a:xfrm>
          <a:prstGeom prst="roundRect">
            <a:avLst/>
          </a:prstGeom>
          <a:solidFill>
            <a:srgbClr val="DE35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Futura" pitchFamily="50" charset="0"/>
              </a:rPr>
              <a:t>Static</a:t>
            </a:r>
          </a:p>
        </p:txBody>
      </p:sp>
      <p:sp>
        <p:nvSpPr>
          <p:cNvPr id="72" name="Rectangle: Rounded Corners 71">
            <a:extLst>
              <a:ext uri="{FF2B5EF4-FFF2-40B4-BE49-F238E27FC236}">
                <a16:creationId xmlns:a16="http://schemas.microsoft.com/office/drawing/2014/main" id="{FEC4D9EF-DDFF-4F60-ABBD-2D74DD46E3A3}"/>
              </a:ext>
            </a:extLst>
          </p:cNvPr>
          <p:cNvSpPr/>
          <p:nvPr/>
        </p:nvSpPr>
        <p:spPr>
          <a:xfrm>
            <a:off x="4094557" y="1566631"/>
            <a:ext cx="1320403" cy="496505"/>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Stereo-cam</a:t>
            </a:r>
          </a:p>
          <a:p>
            <a:pPr algn="ctr"/>
            <a:r>
              <a:rPr lang="en-US" dirty="0">
                <a:solidFill>
                  <a:schemeClr val="tx1"/>
                </a:solidFill>
                <a:latin typeface="Futura" pitchFamily="50" charset="0"/>
              </a:rPr>
              <a:t>integration</a:t>
            </a:r>
          </a:p>
        </p:txBody>
      </p:sp>
      <p:cxnSp>
        <p:nvCxnSpPr>
          <p:cNvPr id="74" name="Connector: Elbow 73">
            <a:extLst>
              <a:ext uri="{FF2B5EF4-FFF2-40B4-BE49-F238E27FC236}">
                <a16:creationId xmlns:a16="http://schemas.microsoft.com/office/drawing/2014/main" id="{190BF875-C025-4224-BEFC-E2527365D731}"/>
              </a:ext>
            </a:extLst>
          </p:cNvPr>
          <p:cNvCxnSpPr>
            <a:cxnSpLocks/>
            <a:endCxn id="72" idx="1"/>
          </p:cNvCxnSpPr>
          <p:nvPr/>
        </p:nvCxnSpPr>
        <p:spPr>
          <a:xfrm rot="16200000" flipH="1">
            <a:off x="3824576" y="1544903"/>
            <a:ext cx="416138" cy="123824"/>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62FECDF0-8FAF-438E-B9B3-F3A8DC9A915E}"/>
              </a:ext>
            </a:extLst>
          </p:cNvPr>
          <p:cNvSpPr/>
          <p:nvPr/>
        </p:nvSpPr>
        <p:spPr>
          <a:xfrm>
            <a:off x="5860013" y="1564609"/>
            <a:ext cx="1320403" cy="42148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Map interface</a:t>
            </a:r>
          </a:p>
        </p:txBody>
      </p:sp>
      <p:cxnSp>
        <p:nvCxnSpPr>
          <p:cNvPr id="83" name="Connector: Elbow 82">
            <a:extLst>
              <a:ext uri="{FF2B5EF4-FFF2-40B4-BE49-F238E27FC236}">
                <a16:creationId xmlns:a16="http://schemas.microsoft.com/office/drawing/2014/main" id="{5006C773-A425-400E-B2D6-B229BC2663BD}"/>
              </a:ext>
            </a:extLst>
          </p:cNvPr>
          <p:cNvCxnSpPr>
            <a:endCxn id="82" idx="1"/>
          </p:cNvCxnSpPr>
          <p:nvPr/>
        </p:nvCxnSpPr>
        <p:spPr>
          <a:xfrm rot="16200000" flipH="1">
            <a:off x="5608788" y="1524125"/>
            <a:ext cx="378626" cy="123824"/>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41BC4532-FD59-48BB-AD3C-13D4F49BCD69}"/>
              </a:ext>
            </a:extLst>
          </p:cNvPr>
          <p:cNvSpPr/>
          <p:nvPr/>
        </p:nvSpPr>
        <p:spPr>
          <a:xfrm>
            <a:off x="5860012" y="2156805"/>
            <a:ext cx="1320403" cy="515548"/>
          </a:xfrm>
          <a:prstGeom prst="roundRect">
            <a:avLst/>
          </a:prstGeom>
          <a:solidFill>
            <a:srgbClr val="DE35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Integration w/ coverage plan</a:t>
            </a:r>
          </a:p>
        </p:txBody>
      </p:sp>
      <p:cxnSp>
        <p:nvCxnSpPr>
          <p:cNvPr id="87" name="Connector: Elbow 86">
            <a:extLst>
              <a:ext uri="{FF2B5EF4-FFF2-40B4-BE49-F238E27FC236}">
                <a16:creationId xmlns:a16="http://schemas.microsoft.com/office/drawing/2014/main" id="{ECDFE7DD-1747-4080-80E6-A3995F3371BA}"/>
              </a:ext>
            </a:extLst>
          </p:cNvPr>
          <p:cNvCxnSpPr>
            <a:cxnSpLocks/>
            <a:endCxn id="85" idx="1"/>
          </p:cNvCxnSpPr>
          <p:nvPr/>
        </p:nvCxnSpPr>
        <p:spPr>
          <a:xfrm rot="16200000" flipH="1">
            <a:off x="5437345" y="1991912"/>
            <a:ext cx="721510" cy="12382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00A0229E-9DB9-4219-9CBC-233B1616BA90}"/>
              </a:ext>
            </a:extLst>
          </p:cNvPr>
          <p:cNvSpPr/>
          <p:nvPr/>
        </p:nvSpPr>
        <p:spPr>
          <a:xfrm>
            <a:off x="7619757" y="1571625"/>
            <a:ext cx="1320403" cy="42148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Schedule</a:t>
            </a:r>
          </a:p>
        </p:txBody>
      </p:sp>
      <p:sp>
        <p:nvSpPr>
          <p:cNvPr id="91" name="Rectangle: Rounded Corners 90">
            <a:extLst>
              <a:ext uri="{FF2B5EF4-FFF2-40B4-BE49-F238E27FC236}">
                <a16:creationId xmlns:a16="http://schemas.microsoft.com/office/drawing/2014/main" id="{A12956F4-A312-4D70-8D43-DBD1DB5973D1}"/>
              </a:ext>
            </a:extLst>
          </p:cNvPr>
          <p:cNvSpPr/>
          <p:nvPr/>
        </p:nvSpPr>
        <p:spPr>
          <a:xfrm>
            <a:off x="7619757" y="2156805"/>
            <a:ext cx="1320403" cy="42148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Finance</a:t>
            </a:r>
          </a:p>
        </p:txBody>
      </p:sp>
      <p:sp>
        <p:nvSpPr>
          <p:cNvPr id="92" name="Rectangle: Rounded Corners 91">
            <a:extLst>
              <a:ext uri="{FF2B5EF4-FFF2-40B4-BE49-F238E27FC236}">
                <a16:creationId xmlns:a16="http://schemas.microsoft.com/office/drawing/2014/main" id="{B211D10D-74BA-4E88-852A-D044A6CCED11}"/>
              </a:ext>
            </a:extLst>
          </p:cNvPr>
          <p:cNvSpPr/>
          <p:nvPr/>
        </p:nvSpPr>
        <p:spPr>
          <a:xfrm>
            <a:off x="7601899" y="2749750"/>
            <a:ext cx="1320403" cy="42148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Risk</a:t>
            </a:r>
          </a:p>
        </p:txBody>
      </p:sp>
      <p:sp>
        <p:nvSpPr>
          <p:cNvPr id="93" name="Rectangle: Rounded Corners 92">
            <a:extLst>
              <a:ext uri="{FF2B5EF4-FFF2-40B4-BE49-F238E27FC236}">
                <a16:creationId xmlns:a16="http://schemas.microsoft.com/office/drawing/2014/main" id="{C2948EA9-E29B-4BE8-B0B0-43F3086A32B2}"/>
              </a:ext>
            </a:extLst>
          </p:cNvPr>
          <p:cNvSpPr/>
          <p:nvPr/>
        </p:nvSpPr>
        <p:spPr>
          <a:xfrm>
            <a:off x="7601899" y="3342695"/>
            <a:ext cx="1320403" cy="421481"/>
          </a:xfrm>
          <a:prstGeom prst="roundRect">
            <a:avLst/>
          </a:prstGeom>
          <a:solidFill>
            <a:srgbClr val="FFFF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Futura" pitchFamily="50" charset="0"/>
              </a:rPr>
              <a:t>Personnel</a:t>
            </a:r>
          </a:p>
        </p:txBody>
      </p:sp>
      <p:cxnSp>
        <p:nvCxnSpPr>
          <p:cNvPr id="94" name="Connector: Elbow 93">
            <a:extLst>
              <a:ext uri="{FF2B5EF4-FFF2-40B4-BE49-F238E27FC236}">
                <a16:creationId xmlns:a16="http://schemas.microsoft.com/office/drawing/2014/main" id="{6A4C69B0-BCC3-43F7-8D53-1CFEBF693DDD}"/>
              </a:ext>
            </a:extLst>
          </p:cNvPr>
          <p:cNvCxnSpPr>
            <a:endCxn id="90" idx="1"/>
          </p:cNvCxnSpPr>
          <p:nvPr/>
        </p:nvCxnSpPr>
        <p:spPr>
          <a:xfrm rot="16200000" flipH="1">
            <a:off x="7362105" y="1524713"/>
            <a:ext cx="378625" cy="136679"/>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A7F95A98-BB3C-484E-8B8E-BB9FBF4A4B06}"/>
              </a:ext>
            </a:extLst>
          </p:cNvPr>
          <p:cNvCxnSpPr>
            <a:cxnSpLocks/>
            <a:endCxn id="91" idx="1"/>
          </p:cNvCxnSpPr>
          <p:nvPr/>
        </p:nvCxnSpPr>
        <p:spPr>
          <a:xfrm rot="16200000" flipH="1">
            <a:off x="7067017" y="1814806"/>
            <a:ext cx="968800" cy="136680"/>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838F8444-364D-443F-98BC-E1A157F43C7B}"/>
              </a:ext>
            </a:extLst>
          </p:cNvPr>
          <p:cNvCxnSpPr>
            <a:endCxn id="92" idx="1"/>
          </p:cNvCxnSpPr>
          <p:nvPr/>
        </p:nvCxnSpPr>
        <p:spPr>
          <a:xfrm rot="16200000" flipH="1">
            <a:off x="6774928" y="2133520"/>
            <a:ext cx="1535120" cy="11882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2B089C42-2BE5-4901-9F88-0CA944BB002E}"/>
              </a:ext>
            </a:extLst>
          </p:cNvPr>
          <p:cNvCxnSpPr>
            <a:endCxn id="93" idx="1"/>
          </p:cNvCxnSpPr>
          <p:nvPr/>
        </p:nvCxnSpPr>
        <p:spPr>
          <a:xfrm rot="16200000" flipH="1">
            <a:off x="6467639" y="2419176"/>
            <a:ext cx="2149696" cy="11882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904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graphicFrame>
        <p:nvGraphicFramePr>
          <p:cNvPr id="201" name="Shape 201"/>
          <p:cNvGraphicFramePr/>
          <p:nvPr>
            <p:extLst>
              <p:ext uri="{D42A27DB-BD31-4B8C-83A1-F6EECF244321}">
                <p14:modId xmlns:p14="http://schemas.microsoft.com/office/powerpoint/2010/main" val="3343368732"/>
              </p:ext>
            </p:extLst>
          </p:nvPr>
        </p:nvGraphicFramePr>
        <p:xfrm>
          <a:off x="159138" y="789125"/>
          <a:ext cx="8825725" cy="4059606"/>
        </p:xfrm>
        <a:graphic>
          <a:graphicData uri="http://schemas.openxmlformats.org/drawingml/2006/table">
            <a:tbl>
              <a:tblPr>
                <a:noFill/>
                <a:tableStyleId>{56C5DCFE-C173-411A-8A9E-6A74C2BEA03A}</a:tableStyleId>
              </a:tblPr>
              <a:tblGrid>
                <a:gridCol w="3762450">
                  <a:extLst>
                    <a:ext uri="{9D8B030D-6E8A-4147-A177-3AD203B41FA5}">
                      <a16:colId xmlns:a16="http://schemas.microsoft.com/office/drawing/2014/main" val="20000"/>
                    </a:ext>
                  </a:extLst>
                </a:gridCol>
                <a:gridCol w="991400">
                  <a:extLst>
                    <a:ext uri="{9D8B030D-6E8A-4147-A177-3AD203B41FA5}">
                      <a16:colId xmlns:a16="http://schemas.microsoft.com/office/drawing/2014/main" val="20001"/>
                    </a:ext>
                  </a:extLst>
                </a:gridCol>
                <a:gridCol w="973950">
                  <a:extLst>
                    <a:ext uri="{9D8B030D-6E8A-4147-A177-3AD203B41FA5}">
                      <a16:colId xmlns:a16="http://schemas.microsoft.com/office/drawing/2014/main" val="20002"/>
                    </a:ext>
                  </a:extLst>
                </a:gridCol>
                <a:gridCol w="1003300">
                  <a:extLst>
                    <a:ext uri="{9D8B030D-6E8A-4147-A177-3AD203B41FA5}">
                      <a16:colId xmlns:a16="http://schemas.microsoft.com/office/drawing/2014/main" val="20003"/>
                    </a:ext>
                  </a:extLst>
                </a:gridCol>
                <a:gridCol w="1003325">
                  <a:extLst>
                    <a:ext uri="{9D8B030D-6E8A-4147-A177-3AD203B41FA5}">
                      <a16:colId xmlns:a16="http://schemas.microsoft.com/office/drawing/2014/main" val="20004"/>
                    </a:ext>
                  </a:extLst>
                </a:gridCol>
                <a:gridCol w="1091300">
                  <a:extLst>
                    <a:ext uri="{9D8B030D-6E8A-4147-A177-3AD203B41FA5}">
                      <a16:colId xmlns:a16="http://schemas.microsoft.com/office/drawing/2014/main" val="20005"/>
                    </a:ext>
                  </a:extLst>
                </a:gridCol>
              </a:tblGrid>
              <a:tr h="391900">
                <a:tc>
                  <a:txBody>
                    <a:bodyPr/>
                    <a:lstStyle/>
                    <a:p>
                      <a:pPr marL="88900" marR="88900" lvl="0" indent="0" rtl="0">
                        <a:lnSpc>
                          <a:spcPct val="120000"/>
                        </a:lnSpc>
                        <a:spcBef>
                          <a:spcPts val="0"/>
                        </a:spcBef>
                        <a:buNone/>
                      </a:pPr>
                      <a:r>
                        <a:rPr lang="en" sz="1050" dirty="0">
                          <a:latin typeface="Futura" pitchFamily="50" charset="0"/>
                        </a:rPr>
                        <a:t>​</a:t>
                      </a:r>
                      <a:r>
                        <a:rPr lang="en-US" sz="1050" dirty="0">
                          <a:latin typeface="Futura" pitchFamily="50" charset="0"/>
                        </a:rPr>
                        <a:t>X = Targeted Schedule, Green = Actual Completion</a:t>
                      </a:r>
                      <a:endParaRPr lang="en" sz="105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 sz="1200" b="1" dirty="0">
                          <a:latin typeface="Futura" pitchFamily="50" charset="0"/>
                        </a:rPr>
                        <a:t>Nov 3 </a:t>
                      </a:r>
                      <a:r>
                        <a:rPr lang="en" sz="1200" dirty="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 sz="1200" b="1" dirty="0">
                          <a:latin typeface="Futura" pitchFamily="50" charset="0"/>
                        </a:rPr>
                        <a:t>Nov 10</a:t>
                      </a:r>
                      <a:r>
                        <a:rPr lang="en" sz="1200" dirty="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 sz="1200" b="1" dirty="0">
                          <a:latin typeface="Futura" pitchFamily="50" charset="0"/>
                        </a:rPr>
                        <a:t>Nov 17 </a:t>
                      </a:r>
                      <a:r>
                        <a:rPr lang="en" sz="1200" dirty="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 sz="1200" b="1" dirty="0">
                          <a:latin typeface="Futura" pitchFamily="50" charset="0"/>
                        </a:rPr>
                        <a:t>Nov 24 </a:t>
                      </a:r>
                      <a:r>
                        <a:rPr lang="en" sz="1200" dirty="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 sz="1200" b="1" dirty="0">
                          <a:latin typeface="Futura" pitchFamily="50" charset="0"/>
                        </a:rPr>
                        <a:t>Nov 30</a:t>
                      </a:r>
                      <a:r>
                        <a:rPr lang="en" sz="1200" dirty="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333225">
                <a:tc>
                  <a:txBody>
                    <a:bodyPr/>
                    <a:lstStyle/>
                    <a:p>
                      <a:pPr marL="88900" marR="88900" lvl="0" indent="0" rtl="0">
                        <a:lnSpc>
                          <a:spcPct val="120000"/>
                        </a:lnSpc>
                        <a:spcBef>
                          <a:spcPts val="0"/>
                        </a:spcBef>
                        <a:buNone/>
                      </a:pPr>
                      <a:r>
                        <a:rPr lang="en" sz="1000" b="1" dirty="0">
                          <a:latin typeface="Futura" pitchFamily="50" charset="0"/>
                        </a:rPr>
                        <a:t>Grass Classification</a:t>
                      </a:r>
                      <a:r>
                        <a:rPr lang="en" sz="1000" dirty="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b="1"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47BD5D"/>
                    </a:solidFill>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r h="343000">
                <a:tc>
                  <a:txBody>
                    <a:bodyPr/>
                    <a:lstStyle/>
                    <a:p>
                      <a:pPr marL="88900" marR="88900" lvl="0" indent="0" rtl="0">
                        <a:lnSpc>
                          <a:spcPct val="120000"/>
                        </a:lnSpc>
                        <a:spcBef>
                          <a:spcPts val="0"/>
                        </a:spcBef>
                        <a:buNone/>
                      </a:pPr>
                      <a:r>
                        <a:rPr lang="en" sz="1000" b="1">
                          <a:latin typeface="Futura" pitchFamily="50" charset="0"/>
                        </a:rPr>
                        <a:t>Chassis Assembled</a:t>
                      </a:r>
                      <a:r>
                        <a:rPr lang="en" sz="100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dirty="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b="1"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47BD5D"/>
                    </a:solidFill>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2"/>
                  </a:ext>
                </a:extLst>
              </a:tr>
              <a:tr h="360325">
                <a:tc>
                  <a:txBody>
                    <a:bodyPr/>
                    <a:lstStyle/>
                    <a:p>
                      <a:pPr marL="88900" marR="88900" lvl="0" indent="0" rtl="0">
                        <a:lnSpc>
                          <a:spcPct val="120000"/>
                        </a:lnSpc>
                        <a:spcBef>
                          <a:spcPts val="0"/>
                        </a:spcBef>
                        <a:buNone/>
                      </a:pPr>
                      <a:r>
                        <a:rPr lang="en" sz="1000" b="1">
                          <a:latin typeface="Futura" pitchFamily="50" charset="0"/>
                        </a:rPr>
                        <a:t>Integration PCBA Ordered</a:t>
                      </a:r>
                      <a:r>
                        <a:rPr lang="en" sz="100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b="1"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47BD5D"/>
                    </a:solidFill>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r h="347150">
                <a:tc>
                  <a:txBody>
                    <a:bodyPr/>
                    <a:lstStyle/>
                    <a:p>
                      <a:pPr marL="88900" marR="88900" lvl="0" indent="0" rtl="0">
                        <a:lnSpc>
                          <a:spcPct val="120000"/>
                        </a:lnSpc>
                        <a:spcBef>
                          <a:spcPts val="0"/>
                        </a:spcBef>
                        <a:buNone/>
                      </a:pPr>
                      <a:r>
                        <a:rPr lang="en" sz="1000" b="1">
                          <a:latin typeface="Futura" pitchFamily="50" charset="0"/>
                        </a:rPr>
                        <a:t>Local Motion Planner Complete</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marR="88900" lvl="0" indent="0" algn="l" rtl="0">
                        <a:lnSpc>
                          <a:spcPct val="120000"/>
                        </a:lnSpc>
                        <a:spcBef>
                          <a:spcPts val="0"/>
                        </a:spcBef>
                        <a:buNone/>
                      </a:pPr>
                      <a:endParaRPr lang="en-US"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endParaRPr lang="en" sz="1000" b="1"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69850" algn="ctr" rtl="0">
                        <a:lnSpc>
                          <a:spcPct val="120000"/>
                        </a:lnSpc>
                        <a:spcBef>
                          <a:spcPts val="0"/>
                        </a:spcBef>
                        <a:buClr>
                          <a:schemeClr val="dk1"/>
                        </a:buClr>
                        <a:buSzPct val="110000"/>
                        <a:buFont typeface="Arial"/>
                        <a:buNone/>
                      </a:pPr>
                      <a:r>
                        <a:rPr lang="en-US" sz="1000" b="1" dirty="0">
                          <a:solidFill>
                            <a:schemeClr val="dk1"/>
                          </a:solidFill>
                          <a:latin typeface="Futura" pitchFamily="50" charset="0"/>
                        </a:rPr>
                        <a:t>X</a:t>
                      </a:r>
                      <a:endParaRPr lang="en" sz="1000" b="1" dirty="0">
                        <a:solidFill>
                          <a:schemeClr val="dk1"/>
                        </a:solidFill>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0" marR="88900" lvl="0" indent="0" algn="l" rtl="0">
                        <a:lnSpc>
                          <a:spcPct val="120000"/>
                        </a:lnSpc>
                        <a:spcBef>
                          <a:spcPts val="0"/>
                        </a:spcBef>
                        <a:buNone/>
                      </a:pPr>
                      <a:endParaRPr lang="en-US"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47BD5D"/>
                    </a:solidFill>
                  </a:tcPr>
                </a:tc>
                <a:tc>
                  <a:txBody>
                    <a:bodyPr/>
                    <a:lstStyle/>
                    <a:p>
                      <a:pPr marL="88900" marR="88900" lvl="0" indent="0" algn="ctr" rtl="0">
                        <a:lnSpc>
                          <a:spcPct val="120000"/>
                        </a:lnSpc>
                        <a:spcBef>
                          <a:spcPts val="0"/>
                        </a:spcBef>
                        <a:buNone/>
                      </a:pPr>
                      <a:endParaRPr lang="en-US"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4"/>
                  </a:ext>
                </a:extLst>
              </a:tr>
              <a:tr h="303900">
                <a:tc>
                  <a:txBody>
                    <a:bodyPr/>
                    <a:lstStyle/>
                    <a:p>
                      <a:pPr marL="88900" marR="88900" lvl="0" indent="0" rtl="0">
                        <a:lnSpc>
                          <a:spcPct val="120000"/>
                        </a:lnSpc>
                        <a:spcBef>
                          <a:spcPts val="0"/>
                        </a:spcBef>
                        <a:buNone/>
                      </a:pPr>
                      <a:r>
                        <a:rPr lang="en" sz="1000" b="1">
                          <a:latin typeface="Futura" pitchFamily="50" charset="0"/>
                        </a:rPr>
                        <a:t>Electronics Integrated</a:t>
                      </a:r>
                      <a:r>
                        <a:rPr lang="en" sz="100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b="1"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r>
                        <a:rPr lang="en" sz="1000" dirty="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47BD5D"/>
                    </a:solidFill>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5"/>
                  </a:ext>
                </a:extLst>
              </a:tr>
              <a:tr h="343000">
                <a:tc>
                  <a:txBody>
                    <a:bodyPr/>
                    <a:lstStyle/>
                    <a:p>
                      <a:pPr marL="88900" marR="88900" lvl="0" indent="0" rtl="0">
                        <a:lnSpc>
                          <a:spcPct val="120000"/>
                        </a:lnSpc>
                        <a:spcBef>
                          <a:spcPts val="0"/>
                        </a:spcBef>
                        <a:buNone/>
                      </a:pPr>
                      <a:r>
                        <a:rPr lang="en" sz="1000" b="1">
                          <a:latin typeface="Futura" pitchFamily="50" charset="0"/>
                        </a:rPr>
                        <a:t>UI MVP App Complete</a:t>
                      </a:r>
                      <a:r>
                        <a:rPr lang="en" sz="100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b="1"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47BD5D"/>
                    </a:solidFill>
                  </a:tcPr>
                </a:tc>
                <a:tc>
                  <a:txBody>
                    <a:bodyPr/>
                    <a:lstStyle/>
                    <a:p>
                      <a:pPr marL="88900" marR="88900" lvl="0" indent="0" algn="ctr" rtl="0">
                        <a:lnSpc>
                          <a:spcPct val="120000"/>
                        </a:lnSpc>
                        <a:spcBef>
                          <a:spcPts val="0"/>
                        </a:spcBef>
                        <a:buNone/>
                      </a:pPr>
                      <a:r>
                        <a:rPr lang="en" sz="1000" dirty="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6"/>
                  </a:ext>
                </a:extLst>
              </a:tr>
              <a:tr h="340775">
                <a:tc>
                  <a:txBody>
                    <a:bodyPr/>
                    <a:lstStyle/>
                    <a:p>
                      <a:pPr marL="88900" marR="88900" lvl="0" indent="0" rtl="0">
                        <a:lnSpc>
                          <a:spcPct val="120000"/>
                        </a:lnSpc>
                        <a:spcBef>
                          <a:spcPts val="0"/>
                        </a:spcBef>
                        <a:buNone/>
                      </a:pPr>
                      <a:r>
                        <a:rPr lang="en" sz="1000" b="1">
                          <a:latin typeface="Futura" pitchFamily="50" charset="0"/>
                        </a:rPr>
                        <a:t>Firmware Wrappers Complete</a:t>
                      </a:r>
                      <a:r>
                        <a:rPr lang="en" sz="100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b="1"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r>
                        <a:rPr lang="en" sz="1000" dirty="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47BD5D"/>
                    </a:solidFill>
                  </a:tcPr>
                </a:tc>
                <a:tc>
                  <a:txBody>
                    <a:bodyPr/>
                    <a:lstStyle/>
                    <a:p>
                      <a:pPr marL="88900" marR="88900" lvl="0" indent="0" algn="ctr" rtl="0">
                        <a:lnSpc>
                          <a:spcPct val="120000"/>
                        </a:lnSpc>
                        <a:spcBef>
                          <a:spcPts val="0"/>
                        </a:spcBef>
                        <a:buNone/>
                      </a:pPr>
                      <a:r>
                        <a:rPr lang="en" sz="1000" dirty="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7"/>
                  </a:ext>
                </a:extLst>
              </a:tr>
              <a:tr h="323450">
                <a:tc>
                  <a:txBody>
                    <a:bodyPr/>
                    <a:lstStyle/>
                    <a:p>
                      <a:pPr marL="88900" marR="88900" lvl="0" indent="0" rtl="0">
                        <a:lnSpc>
                          <a:spcPct val="120000"/>
                        </a:lnSpc>
                        <a:spcBef>
                          <a:spcPts val="0"/>
                        </a:spcBef>
                        <a:buNone/>
                      </a:pPr>
                      <a:r>
                        <a:rPr lang="en" sz="1000" b="1">
                          <a:latin typeface="Futura" pitchFamily="50" charset="0"/>
                        </a:rPr>
                        <a:t>RTK Integrated</a:t>
                      </a:r>
                      <a:r>
                        <a:rPr lang="en" sz="100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b="1"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r>
                        <a:rPr lang="en" sz="1000" dirty="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47BD5D"/>
                    </a:solidFill>
                  </a:tcPr>
                </a:tc>
                <a:tc>
                  <a:txBody>
                    <a:bodyPr/>
                    <a:lstStyle/>
                    <a:p>
                      <a:pPr marL="88900" marR="88900" lvl="0" indent="0" algn="ctr" rtl="0">
                        <a:lnSpc>
                          <a:spcPct val="120000"/>
                        </a:lnSpc>
                        <a:spcBef>
                          <a:spcPts val="0"/>
                        </a:spcBef>
                        <a:buNone/>
                      </a:pPr>
                      <a:r>
                        <a:rPr lang="en" sz="1000" dirty="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8"/>
                  </a:ext>
                </a:extLst>
              </a:tr>
              <a:tr h="330975">
                <a:tc>
                  <a:txBody>
                    <a:bodyPr/>
                    <a:lstStyle/>
                    <a:p>
                      <a:pPr marL="88900" marR="88900" lvl="0" indent="0" rtl="0">
                        <a:lnSpc>
                          <a:spcPct val="120000"/>
                        </a:lnSpc>
                        <a:spcBef>
                          <a:spcPts val="0"/>
                        </a:spcBef>
                        <a:buNone/>
                      </a:pPr>
                      <a:r>
                        <a:rPr lang="en" sz="1000" b="1">
                          <a:latin typeface="Futura" pitchFamily="50" charset="0"/>
                        </a:rPr>
                        <a:t>Systems Tests Complete</a:t>
                      </a:r>
                      <a:r>
                        <a:rPr lang="en" sz="100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b="1"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r>
                        <a:rPr lang="en" sz="1000" dirty="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47BD5D"/>
                    </a:solidFill>
                  </a:tcPr>
                </a:tc>
                <a:extLst>
                  <a:ext uri="{0D108BD9-81ED-4DB2-BD59-A6C34878D82A}">
                    <a16:rowId xmlns:a16="http://schemas.microsoft.com/office/drawing/2014/main" val="10009"/>
                  </a:ext>
                </a:extLst>
              </a:tr>
              <a:tr h="333225">
                <a:tc>
                  <a:txBody>
                    <a:bodyPr/>
                    <a:lstStyle/>
                    <a:p>
                      <a:pPr marL="88900" marR="88900" lvl="0" indent="0" rtl="0">
                        <a:lnSpc>
                          <a:spcPct val="120000"/>
                        </a:lnSpc>
                        <a:spcBef>
                          <a:spcPts val="0"/>
                        </a:spcBef>
                        <a:buNone/>
                      </a:pPr>
                      <a:r>
                        <a:rPr lang="en" sz="1000" b="1">
                          <a:latin typeface="Futura" pitchFamily="50" charset="0"/>
                        </a:rPr>
                        <a:t>FVE</a:t>
                      </a:r>
                      <a:r>
                        <a:rPr lang="en" sz="100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 sz="1000">
                          <a:latin typeface="Futura" pitchFamily="50" charset="0"/>
                        </a:rPr>
                        <a:t>​</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b="1" dirty="0">
                          <a:latin typeface="Futura" pitchFamily="50" charset="0"/>
                        </a:rPr>
                        <a:t>X</a:t>
                      </a:r>
                      <a:endParaRPr lang="en" sz="1000" b="1"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47BD5D"/>
                    </a:solidFill>
                  </a:tcPr>
                </a:tc>
                <a:extLst>
                  <a:ext uri="{0D108BD9-81ED-4DB2-BD59-A6C34878D82A}">
                    <a16:rowId xmlns:a16="http://schemas.microsoft.com/office/drawing/2014/main" val="10010"/>
                  </a:ext>
                </a:extLst>
              </a:tr>
            </a:tbl>
          </a:graphicData>
        </a:graphic>
      </p:graphicFrame>
      <p:sp>
        <p:nvSpPr>
          <p:cNvPr id="4" name="Shape 67">
            <a:extLst>
              <a:ext uri="{FF2B5EF4-FFF2-40B4-BE49-F238E27FC236}">
                <a16:creationId xmlns:a16="http://schemas.microsoft.com/office/drawing/2014/main" id="{AD3DC9F4-697E-4C41-AA50-3701DF47432A}"/>
              </a:ext>
            </a:extLst>
          </p:cNvPr>
          <p:cNvSpPr txBox="1">
            <a:spLocks/>
          </p:cNvSpPr>
          <p:nvPr/>
        </p:nvSpPr>
        <p:spPr>
          <a:xfrm>
            <a:off x="22121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Fall Schedule</a:t>
            </a:r>
            <a:endParaRPr lang="en" dirty="0">
              <a:solidFill>
                <a:srgbClr val="47BD53"/>
              </a:solidFill>
              <a:latin typeface="Futura" panose="020B0502020202020204" pitchFamily="50"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graphicFrame>
        <p:nvGraphicFramePr>
          <p:cNvPr id="201" name="Shape 201"/>
          <p:cNvGraphicFramePr/>
          <p:nvPr>
            <p:extLst>
              <p:ext uri="{D42A27DB-BD31-4B8C-83A1-F6EECF244321}">
                <p14:modId xmlns:p14="http://schemas.microsoft.com/office/powerpoint/2010/main" val="999639830"/>
              </p:ext>
            </p:extLst>
          </p:nvPr>
        </p:nvGraphicFramePr>
        <p:xfrm>
          <a:off x="159138" y="789125"/>
          <a:ext cx="8825726" cy="3913332"/>
        </p:xfrm>
        <a:graphic>
          <a:graphicData uri="http://schemas.openxmlformats.org/drawingml/2006/table">
            <a:tbl>
              <a:tblPr>
                <a:noFill/>
                <a:tableStyleId>{56C5DCFE-C173-411A-8A9E-6A74C2BEA03A}</a:tableStyleId>
              </a:tblPr>
              <a:tblGrid>
                <a:gridCol w="2430648">
                  <a:extLst>
                    <a:ext uri="{9D8B030D-6E8A-4147-A177-3AD203B41FA5}">
                      <a16:colId xmlns:a16="http://schemas.microsoft.com/office/drawing/2014/main" val="20000"/>
                    </a:ext>
                  </a:extLst>
                </a:gridCol>
                <a:gridCol w="887068">
                  <a:extLst>
                    <a:ext uri="{9D8B030D-6E8A-4147-A177-3AD203B41FA5}">
                      <a16:colId xmlns:a16="http://schemas.microsoft.com/office/drawing/2014/main" val="20001"/>
                    </a:ext>
                  </a:extLst>
                </a:gridCol>
                <a:gridCol w="898020">
                  <a:extLst>
                    <a:ext uri="{9D8B030D-6E8A-4147-A177-3AD203B41FA5}">
                      <a16:colId xmlns:a16="http://schemas.microsoft.com/office/drawing/2014/main" val="2975366814"/>
                    </a:ext>
                  </a:extLst>
                </a:gridCol>
                <a:gridCol w="898020">
                  <a:extLst>
                    <a:ext uri="{9D8B030D-6E8A-4147-A177-3AD203B41FA5}">
                      <a16:colId xmlns:a16="http://schemas.microsoft.com/office/drawing/2014/main" val="20002"/>
                    </a:ext>
                  </a:extLst>
                </a:gridCol>
                <a:gridCol w="930874">
                  <a:extLst>
                    <a:ext uri="{9D8B030D-6E8A-4147-A177-3AD203B41FA5}">
                      <a16:colId xmlns:a16="http://schemas.microsoft.com/office/drawing/2014/main" val="20003"/>
                    </a:ext>
                  </a:extLst>
                </a:gridCol>
                <a:gridCol w="952777">
                  <a:extLst>
                    <a:ext uri="{9D8B030D-6E8A-4147-A177-3AD203B41FA5}">
                      <a16:colId xmlns:a16="http://schemas.microsoft.com/office/drawing/2014/main" val="20004"/>
                    </a:ext>
                  </a:extLst>
                </a:gridCol>
                <a:gridCol w="898020">
                  <a:extLst>
                    <a:ext uri="{9D8B030D-6E8A-4147-A177-3AD203B41FA5}">
                      <a16:colId xmlns:a16="http://schemas.microsoft.com/office/drawing/2014/main" val="20005"/>
                    </a:ext>
                  </a:extLst>
                </a:gridCol>
                <a:gridCol w="930299">
                  <a:extLst>
                    <a:ext uri="{9D8B030D-6E8A-4147-A177-3AD203B41FA5}">
                      <a16:colId xmlns:a16="http://schemas.microsoft.com/office/drawing/2014/main" val="3281787238"/>
                    </a:ext>
                  </a:extLst>
                </a:gridCol>
              </a:tblGrid>
              <a:tr h="391900">
                <a:tc>
                  <a:txBody>
                    <a:bodyPr/>
                    <a:lstStyle/>
                    <a:p>
                      <a:pPr marL="88900" marR="88900" lvl="0" indent="0" rtl="0">
                        <a:lnSpc>
                          <a:spcPct val="120000"/>
                        </a:lnSpc>
                        <a:spcBef>
                          <a:spcPts val="0"/>
                        </a:spcBef>
                        <a:buNone/>
                      </a:pPr>
                      <a:r>
                        <a:rPr lang="en" sz="1050" dirty="0">
                          <a:latin typeface="Futura" pitchFamily="50" charset="0"/>
                        </a:rPr>
                        <a:t>​​</a:t>
                      </a:r>
                      <a:r>
                        <a:rPr lang="en-US" sz="1050" dirty="0">
                          <a:latin typeface="Futura" pitchFamily="50" charset="0"/>
                        </a:rPr>
                        <a:t>X = Targeted Schedule</a:t>
                      </a:r>
                      <a:endParaRPr lang="en" sz="1050"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US" sz="1200" b="1" dirty="0">
                          <a:latin typeface="Futura" pitchFamily="50" charset="0"/>
                        </a:rPr>
                        <a:t>Late Jan.</a:t>
                      </a:r>
                      <a:endParaRPr lang="en" sz="1200"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US" sz="1200" b="1" dirty="0">
                          <a:latin typeface="Futura" pitchFamily="50" charset="0"/>
                        </a:rPr>
                        <a:t>Mid Feb.</a:t>
                      </a:r>
                      <a:endParaRPr lang="en" sz="1200" b="1"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US" sz="1200" b="1" dirty="0">
                          <a:latin typeface="Futura" pitchFamily="50" charset="0"/>
                        </a:rPr>
                        <a:t>Late Feb.</a:t>
                      </a:r>
                      <a:endParaRPr lang="en" sz="1200"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US" sz="1200" b="1" dirty="0">
                          <a:latin typeface="Futura" pitchFamily="50" charset="0"/>
                        </a:rPr>
                        <a:t>Mid Mar.</a:t>
                      </a:r>
                      <a:r>
                        <a:rPr lang="en" sz="1200" dirty="0">
                          <a:latin typeface="Futura" pitchFamily="50" charset="0"/>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US" sz="1200" b="1" dirty="0">
                          <a:latin typeface="Futura" pitchFamily="50" charset="0"/>
                        </a:rPr>
                        <a:t>Early Apr.</a:t>
                      </a:r>
                      <a:endParaRPr lang="en" sz="1200"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US" sz="1200" b="1" dirty="0">
                          <a:latin typeface="Futura" pitchFamily="50" charset="0"/>
                        </a:rPr>
                        <a:t>Mid Apr.</a:t>
                      </a:r>
                      <a:endParaRPr lang="en" sz="1200"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20000"/>
                        </a:lnSpc>
                        <a:spcBef>
                          <a:spcPts val="0"/>
                        </a:spcBef>
                        <a:buNone/>
                      </a:pPr>
                      <a:r>
                        <a:rPr lang="en-US" sz="1200" b="1">
                          <a:latin typeface="Futura" pitchFamily="50" charset="0"/>
                        </a:rPr>
                        <a:t>End Apr.</a:t>
                      </a:r>
                      <a:endParaRPr lang="en" sz="1200" b="1" dirty="0">
                        <a:latin typeface="Futura" pitchFamily="50" charset="0"/>
                      </a:endParaRPr>
                    </a:p>
                  </a:txBody>
                  <a:tcPr marL="91425" marR="91425" marT="91425" marB="91425">
                    <a:lnL w="9525" cap="flat" cmpd="sng" algn="ctr">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333225">
                <a:tc>
                  <a:txBody>
                    <a:bodyPr/>
                    <a:lstStyle/>
                    <a:p>
                      <a:pPr marL="88900" marR="88900" lvl="0" indent="0" rtl="0">
                        <a:lnSpc>
                          <a:spcPct val="120000"/>
                        </a:lnSpc>
                        <a:spcBef>
                          <a:spcPts val="0"/>
                        </a:spcBef>
                        <a:buNone/>
                      </a:pPr>
                      <a:r>
                        <a:rPr lang="en-US" sz="1000" b="1">
                          <a:latin typeface="Futura" pitchFamily="50" charset="0"/>
                        </a:rPr>
                        <a:t>Refined Simulation with Camera</a:t>
                      </a:r>
                      <a:endParaRPr lang="en" sz="1000" b="1"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001"/>
                  </a:ext>
                </a:extLst>
              </a:tr>
              <a:tr h="343000">
                <a:tc>
                  <a:txBody>
                    <a:bodyPr/>
                    <a:lstStyle/>
                    <a:p>
                      <a:pPr marL="88900" marR="88900" lvl="0" indent="0" algn="l" defTabSz="914400" rtl="0" eaLnBrk="1" fontAlgn="auto" latinLnBrk="0" hangingPunct="1">
                        <a:lnSpc>
                          <a:spcPct val="120000"/>
                        </a:lnSpc>
                        <a:spcBef>
                          <a:spcPts val="0"/>
                        </a:spcBef>
                        <a:spcAft>
                          <a:spcPts val="0"/>
                        </a:spcAft>
                        <a:buClrTx/>
                        <a:buSzTx/>
                        <a:buFontTx/>
                        <a:buNone/>
                        <a:tabLst/>
                        <a:defRPr/>
                      </a:pPr>
                      <a:r>
                        <a:rPr lang="en-US" sz="1000" b="1">
                          <a:latin typeface="Futura" pitchFamily="50" charset="0"/>
                        </a:rPr>
                        <a:t>BumbleBee Integration</a:t>
                      </a:r>
                      <a:endParaRPr lang="en" sz="1000" b="1"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002"/>
                  </a:ext>
                </a:extLst>
              </a:tr>
              <a:tr h="360325">
                <a:tc>
                  <a:txBody>
                    <a:bodyPr/>
                    <a:lstStyle/>
                    <a:p>
                      <a:pPr marL="88900" marR="88900" lvl="0" indent="0" rtl="0">
                        <a:lnSpc>
                          <a:spcPct val="120000"/>
                        </a:lnSpc>
                        <a:spcBef>
                          <a:spcPts val="0"/>
                        </a:spcBef>
                        <a:buNone/>
                      </a:pPr>
                      <a:r>
                        <a:rPr lang="en-US" sz="1000" b="1">
                          <a:latin typeface="Futura" pitchFamily="50" charset="0"/>
                        </a:rPr>
                        <a:t>Obstacle/Planning Architecture</a:t>
                      </a:r>
                      <a:endParaRPr lang="en" sz="1000" b="1"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r>
                        <a:rPr lang="en-US" sz="1000"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003"/>
                  </a:ext>
                </a:extLst>
              </a:tr>
              <a:tr h="347150">
                <a:tc>
                  <a:txBody>
                    <a:bodyPr/>
                    <a:lstStyle/>
                    <a:p>
                      <a:pPr marL="88900" marR="88900" lvl="0" indent="0" rtl="0">
                        <a:lnSpc>
                          <a:spcPct val="120000"/>
                        </a:lnSpc>
                        <a:spcBef>
                          <a:spcPts val="0"/>
                        </a:spcBef>
                        <a:buNone/>
                      </a:pPr>
                      <a:r>
                        <a:rPr lang="en-US" sz="1000" b="1">
                          <a:latin typeface="Futura" pitchFamily="50" charset="0"/>
                        </a:rPr>
                        <a:t>Global Planner</a:t>
                      </a:r>
                      <a:endParaRPr lang="en" sz="1000" b="1"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marR="88900" lvl="0" indent="0" algn="l" rtl="0">
                        <a:lnSpc>
                          <a:spcPct val="120000"/>
                        </a:lnSpc>
                        <a:spcBef>
                          <a:spcPts val="0"/>
                        </a:spcBef>
                        <a:buNone/>
                      </a:pPr>
                      <a:endParaRPr lang="en-US"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defTabSz="914400" rtl="0" eaLnBrk="1" fontAlgn="auto" latinLnBrk="0" hangingPunct="1">
                        <a:lnSpc>
                          <a:spcPct val="120000"/>
                        </a:lnSpc>
                        <a:spcBef>
                          <a:spcPts val="0"/>
                        </a:spcBef>
                        <a:spcAft>
                          <a:spcPts val="0"/>
                        </a:spcAft>
                        <a:buClrTx/>
                        <a:buSzTx/>
                        <a:buFontTx/>
                        <a:buNone/>
                        <a:tabLst/>
                        <a:defRPr/>
                      </a:pPr>
                      <a:r>
                        <a:rPr lang="en-US" sz="1000" b="0">
                          <a:latin typeface="Futura" pitchFamily="50" charset="0"/>
                        </a:rPr>
                        <a:t>X</a:t>
                      </a:r>
                      <a:endParaRPr lang="en" sz="1000" b="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b="1"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69850" algn="ctr" rtl="0">
                        <a:lnSpc>
                          <a:spcPct val="120000"/>
                        </a:lnSpc>
                        <a:spcBef>
                          <a:spcPts val="0"/>
                        </a:spcBef>
                        <a:buClr>
                          <a:schemeClr val="dk1"/>
                        </a:buClr>
                        <a:buSzPct val="110000"/>
                        <a:buFont typeface="Arial"/>
                        <a:buNone/>
                      </a:pPr>
                      <a:endParaRPr lang="en" sz="1000" b="1" dirty="0">
                        <a:solidFill>
                          <a:schemeClr val="dk1"/>
                        </a:solidFill>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0" marR="88900" lvl="0" indent="0" algn="l" rtl="0">
                        <a:lnSpc>
                          <a:spcPct val="120000"/>
                        </a:lnSpc>
                        <a:spcBef>
                          <a:spcPts val="0"/>
                        </a:spcBef>
                        <a:buNone/>
                      </a:pPr>
                      <a:endParaRPr lang="en-US"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US"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US"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004"/>
                  </a:ext>
                </a:extLst>
              </a:tr>
              <a:tr h="303900">
                <a:tc>
                  <a:txBody>
                    <a:bodyPr/>
                    <a:lstStyle/>
                    <a:p>
                      <a:pPr marL="88900" marR="88900" lvl="0" indent="0" rtl="0">
                        <a:lnSpc>
                          <a:spcPct val="120000"/>
                        </a:lnSpc>
                        <a:spcBef>
                          <a:spcPts val="0"/>
                        </a:spcBef>
                        <a:buNone/>
                      </a:pPr>
                      <a:r>
                        <a:rPr lang="en-US" sz="1000" b="1">
                          <a:latin typeface="Futura" pitchFamily="50" charset="0"/>
                        </a:rPr>
                        <a:t>Static Obstacle Detection</a:t>
                      </a:r>
                      <a:endParaRPr lang="en" sz="1000" b="1"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r>
                        <a:rPr lang="en-US" sz="1000" dirty="0">
                          <a:latin typeface="Futura" pitchFamily="50" charset="0"/>
                        </a:rPr>
                        <a:t>X</a:t>
                      </a: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005"/>
                  </a:ext>
                </a:extLst>
              </a:tr>
              <a:tr h="343000">
                <a:tc>
                  <a:txBody>
                    <a:bodyPr/>
                    <a:lstStyle/>
                    <a:p>
                      <a:pPr marL="88900" marR="88900" lvl="0" indent="0" rtl="0">
                        <a:lnSpc>
                          <a:spcPct val="120000"/>
                        </a:lnSpc>
                        <a:spcBef>
                          <a:spcPts val="0"/>
                        </a:spcBef>
                        <a:buNone/>
                      </a:pPr>
                      <a:r>
                        <a:rPr lang="en-US" sz="1000" b="1">
                          <a:latin typeface="Futura" pitchFamily="50" charset="0"/>
                        </a:rPr>
                        <a:t>Local Planner</a:t>
                      </a:r>
                      <a:endParaRPr lang="en" sz="1000" b="1"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r>
                        <a:rPr lang="en-US" sz="1000"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006"/>
                  </a:ext>
                </a:extLst>
              </a:tr>
              <a:tr h="340775">
                <a:tc>
                  <a:txBody>
                    <a:bodyPr/>
                    <a:lstStyle/>
                    <a:p>
                      <a:pPr marL="88900" marR="88900" lvl="0" indent="0" rtl="0">
                        <a:lnSpc>
                          <a:spcPct val="120000"/>
                        </a:lnSpc>
                        <a:spcBef>
                          <a:spcPts val="0"/>
                        </a:spcBef>
                        <a:buNone/>
                      </a:pPr>
                      <a:r>
                        <a:rPr lang="en-US" sz="1000" b="1">
                          <a:latin typeface="Futura" pitchFamily="50" charset="0"/>
                        </a:rPr>
                        <a:t>Dynamic Obstacle Detection</a:t>
                      </a:r>
                      <a:endParaRPr lang="en" sz="1000" b="1"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r>
                        <a:rPr lang="en-US" sz="1000"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007"/>
                  </a:ext>
                </a:extLst>
              </a:tr>
              <a:tr h="323450">
                <a:tc>
                  <a:txBody>
                    <a:bodyPr/>
                    <a:lstStyle/>
                    <a:p>
                      <a:pPr marL="88900" marR="88900" lvl="0" indent="0" rtl="0">
                        <a:lnSpc>
                          <a:spcPct val="120000"/>
                        </a:lnSpc>
                        <a:spcBef>
                          <a:spcPts val="0"/>
                        </a:spcBef>
                        <a:buNone/>
                      </a:pPr>
                      <a:r>
                        <a:rPr lang="en-US" sz="1000" b="1">
                          <a:latin typeface="Futura" pitchFamily="50" charset="0"/>
                        </a:rPr>
                        <a:t>App Integration</a:t>
                      </a:r>
                      <a:endParaRPr lang="en" sz="1000" b="1"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r>
                        <a:rPr lang="en-US" sz="1000" dirty="0">
                          <a:latin typeface="Futura" pitchFamily="50" charset="0"/>
                        </a:rPr>
                        <a:t>X</a:t>
                      </a:r>
                      <a:endParaRPr lang="en" sz="1000" dirty="0">
                        <a:latin typeface="Futura" pitchFamily="50" charset="0"/>
                      </a:endParaRPr>
                    </a:p>
                  </a:txBody>
                  <a:tcPr marL="91425" marR="91425" marT="91425" marB="91425" anchor="ctr">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008"/>
                  </a:ext>
                </a:extLst>
              </a:tr>
              <a:tr h="333225">
                <a:tc>
                  <a:txBody>
                    <a:bodyPr/>
                    <a:lstStyle/>
                    <a:p>
                      <a:pPr marL="88900" marR="88900" lvl="0" indent="0" rtl="0">
                        <a:lnSpc>
                          <a:spcPct val="120000"/>
                        </a:lnSpc>
                        <a:spcBef>
                          <a:spcPts val="0"/>
                        </a:spcBef>
                        <a:buNone/>
                      </a:pPr>
                      <a:r>
                        <a:rPr lang="en-US" sz="1000" b="1">
                          <a:latin typeface="Futura" pitchFamily="50" charset="0"/>
                        </a:rPr>
                        <a:t>SVE</a:t>
                      </a:r>
                      <a:endParaRPr lang="en" sz="1000" b="1" dirty="0">
                        <a:latin typeface="Futura" pitchFamily="50" charset="0"/>
                      </a:endParaRPr>
                    </a:p>
                  </a:txBody>
                  <a:tcPr marL="91425" marR="91425" marT="91425" marB="91425">
                    <a:lnL w="9525" cap="flat" cmpd="sng">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endParaRPr lang="en" sz="1000" b="1"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noFill/>
                  </a:tcPr>
                </a:tc>
                <a:tc>
                  <a:txBody>
                    <a:bodyPr/>
                    <a:lstStyle/>
                    <a:p>
                      <a:pPr marL="88900" marR="88900" lvl="0" indent="0" algn="ctr" rtl="0">
                        <a:lnSpc>
                          <a:spcPct val="120000"/>
                        </a:lnSpc>
                        <a:spcBef>
                          <a:spcPts val="0"/>
                        </a:spcBef>
                        <a:buNone/>
                      </a:pPr>
                      <a:r>
                        <a:rPr lang="en-US" sz="1000" b="0" dirty="0">
                          <a:latin typeface="Futura" pitchFamily="50" charset="0"/>
                        </a:rPr>
                        <a:t>X</a:t>
                      </a:r>
                      <a:endParaRPr lang="en" sz="1000" b="0" dirty="0">
                        <a:latin typeface="Futura" pitchFamily="50" charset="0"/>
                      </a:endParaRPr>
                    </a:p>
                  </a:txBody>
                  <a:tcPr marL="91425" marR="91425" marT="91425" marB="91425" anchor="ctr">
                    <a:lnL w="9525" cap="flat" cmpd="sng" algn="ctr">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4" name="Shape 67">
            <a:extLst>
              <a:ext uri="{FF2B5EF4-FFF2-40B4-BE49-F238E27FC236}">
                <a16:creationId xmlns:a16="http://schemas.microsoft.com/office/drawing/2014/main" id="{AD3DC9F4-697E-4C41-AA50-3701DF47432A}"/>
              </a:ext>
            </a:extLst>
          </p:cNvPr>
          <p:cNvSpPr txBox="1">
            <a:spLocks/>
          </p:cNvSpPr>
          <p:nvPr/>
        </p:nvSpPr>
        <p:spPr>
          <a:xfrm>
            <a:off x="22121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Spring Schedule</a:t>
            </a:r>
            <a:endParaRPr lang="en" dirty="0">
              <a:solidFill>
                <a:srgbClr val="47BD53"/>
              </a:solidFill>
              <a:latin typeface="Futura" panose="020B0502020202020204" pitchFamily="50" charset="0"/>
            </a:endParaRPr>
          </a:p>
        </p:txBody>
      </p:sp>
    </p:spTree>
    <p:extLst>
      <p:ext uri="{BB962C8B-B14F-4D97-AF65-F5344CB8AC3E}">
        <p14:creationId xmlns:p14="http://schemas.microsoft.com/office/powerpoint/2010/main" val="982189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4" name="Shape 67">
            <a:extLst>
              <a:ext uri="{FF2B5EF4-FFF2-40B4-BE49-F238E27FC236}">
                <a16:creationId xmlns:a16="http://schemas.microsoft.com/office/drawing/2014/main" id="{AD3DC9F4-697E-4C41-AA50-3701DF47432A}"/>
              </a:ext>
            </a:extLst>
          </p:cNvPr>
          <p:cNvSpPr txBox="1">
            <a:spLocks/>
          </p:cNvSpPr>
          <p:nvPr/>
        </p:nvSpPr>
        <p:spPr>
          <a:xfrm>
            <a:off x="22121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Spring Test Plan</a:t>
            </a:r>
            <a:endParaRPr lang="en" dirty="0">
              <a:solidFill>
                <a:srgbClr val="47BD53"/>
              </a:solidFill>
              <a:latin typeface="Futura" panose="020B0502020202020204" pitchFamily="50" charset="0"/>
            </a:endParaRPr>
          </a:p>
        </p:txBody>
      </p:sp>
      <p:graphicFrame>
        <p:nvGraphicFramePr>
          <p:cNvPr id="2" name="Table 1">
            <a:extLst>
              <a:ext uri="{FF2B5EF4-FFF2-40B4-BE49-F238E27FC236}">
                <a16:creationId xmlns:a16="http://schemas.microsoft.com/office/drawing/2014/main" id="{B80A9363-08D6-423A-ACC6-A582177532B9}"/>
              </a:ext>
            </a:extLst>
          </p:cNvPr>
          <p:cNvGraphicFramePr>
            <a:graphicFrameLocks noGrp="1"/>
          </p:cNvGraphicFramePr>
          <p:nvPr>
            <p:extLst>
              <p:ext uri="{D42A27DB-BD31-4B8C-83A1-F6EECF244321}">
                <p14:modId xmlns:p14="http://schemas.microsoft.com/office/powerpoint/2010/main" val="646989850"/>
              </p:ext>
            </p:extLst>
          </p:nvPr>
        </p:nvGraphicFramePr>
        <p:xfrm>
          <a:off x="483871" y="892285"/>
          <a:ext cx="8176258" cy="3840480"/>
        </p:xfrm>
        <a:graphic>
          <a:graphicData uri="http://schemas.openxmlformats.org/drawingml/2006/table">
            <a:tbl>
              <a:tblPr firstRow="1" bandRow="1">
                <a:tableStyleId>{8FD9EE51-15E3-4F53-8C95-D321303B2477}</a:tableStyleId>
              </a:tblPr>
              <a:tblGrid>
                <a:gridCol w="1032509">
                  <a:extLst>
                    <a:ext uri="{9D8B030D-6E8A-4147-A177-3AD203B41FA5}">
                      <a16:colId xmlns:a16="http://schemas.microsoft.com/office/drawing/2014/main" val="3691230054"/>
                    </a:ext>
                  </a:extLst>
                </a:gridCol>
                <a:gridCol w="4271011">
                  <a:extLst>
                    <a:ext uri="{9D8B030D-6E8A-4147-A177-3AD203B41FA5}">
                      <a16:colId xmlns:a16="http://schemas.microsoft.com/office/drawing/2014/main" val="1649498784"/>
                    </a:ext>
                  </a:extLst>
                </a:gridCol>
                <a:gridCol w="2872738">
                  <a:extLst>
                    <a:ext uri="{9D8B030D-6E8A-4147-A177-3AD203B41FA5}">
                      <a16:colId xmlns:a16="http://schemas.microsoft.com/office/drawing/2014/main" val="539950761"/>
                    </a:ext>
                  </a:extLst>
                </a:gridCol>
              </a:tblGrid>
              <a:tr h="370840">
                <a:tc>
                  <a:txBody>
                    <a:bodyPr/>
                    <a:lstStyle/>
                    <a:p>
                      <a:r>
                        <a:rPr lang="en-US" dirty="0">
                          <a:latin typeface="Futura" pitchFamily="50" charset="0"/>
                        </a:rPr>
                        <a:t>Progress Review</a:t>
                      </a:r>
                    </a:p>
                  </a:txBody>
                  <a:tcPr/>
                </a:tc>
                <a:tc>
                  <a:txBody>
                    <a:bodyPr/>
                    <a:lstStyle/>
                    <a:p>
                      <a:r>
                        <a:rPr lang="en-US" dirty="0">
                          <a:latin typeface="Futura" pitchFamily="50" charset="0"/>
                        </a:rPr>
                        <a:t>Milestone</a:t>
                      </a:r>
                    </a:p>
                  </a:txBody>
                  <a:tcPr/>
                </a:tc>
                <a:tc>
                  <a:txBody>
                    <a:bodyPr/>
                    <a:lstStyle/>
                    <a:p>
                      <a:r>
                        <a:rPr lang="en-US">
                          <a:latin typeface="Futura" pitchFamily="50" charset="0"/>
                        </a:rPr>
                        <a:t>Demonstration</a:t>
                      </a:r>
                      <a:endParaRPr lang="en-US" dirty="0">
                        <a:latin typeface="Futura" pitchFamily="50" charset="0"/>
                      </a:endParaRPr>
                    </a:p>
                  </a:txBody>
                  <a:tcPr/>
                </a:tc>
                <a:extLst>
                  <a:ext uri="{0D108BD9-81ED-4DB2-BD59-A6C34878D82A}">
                    <a16:rowId xmlns:a16="http://schemas.microsoft.com/office/drawing/2014/main" val="3269152616"/>
                  </a:ext>
                </a:extLst>
              </a:tr>
              <a:tr h="370840">
                <a:tc>
                  <a:txBody>
                    <a:bodyPr/>
                    <a:lstStyle/>
                    <a:p>
                      <a:r>
                        <a:rPr lang="en-US">
                          <a:latin typeface="Futura" pitchFamily="50" charset="0"/>
                        </a:rPr>
                        <a:t>PR7</a:t>
                      </a:r>
                      <a:endParaRPr lang="en-US" dirty="0">
                        <a:latin typeface="Futura" pitchFamily="50" charset="0"/>
                      </a:endParaRPr>
                    </a:p>
                  </a:txBody>
                  <a:tcPr/>
                </a:tc>
                <a:tc>
                  <a:txBody>
                    <a:bodyPr/>
                    <a:lstStyle/>
                    <a:p>
                      <a:pPr marL="285750" indent="-285750">
                        <a:buFont typeface="Arial" panose="020B0604020202020204" pitchFamily="34" charset="0"/>
                        <a:buChar char="•"/>
                      </a:pPr>
                      <a:r>
                        <a:rPr lang="en-US">
                          <a:latin typeface="Futura" pitchFamily="50" charset="0"/>
                        </a:rPr>
                        <a:t>GroundsBot streams data from stereo camera</a:t>
                      </a:r>
                    </a:p>
                    <a:p>
                      <a:pPr marL="285750" indent="-285750">
                        <a:buFont typeface="Arial" panose="020B0604020202020204" pitchFamily="34" charset="0"/>
                        <a:buChar char="•"/>
                      </a:pPr>
                      <a:r>
                        <a:rPr lang="en-US">
                          <a:latin typeface="Futura" pitchFamily="50" charset="0"/>
                        </a:rPr>
                        <a:t>GroundsBot simulation uses stereo camera data</a:t>
                      </a:r>
                    </a:p>
                    <a:p>
                      <a:pPr marL="285750" indent="-285750">
                        <a:buFont typeface="Arial" panose="020B0604020202020204" pitchFamily="34" charset="0"/>
                        <a:buChar char="•"/>
                      </a:pPr>
                      <a:r>
                        <a:rPr lang="en-US">
                          <a:latin typeface="Futura" pitchFamily="50" charset="0"/>
                        </a:rPr>
                        <a:t>Obstacle detection ROS architecture defined</a:t>
                      </a:r>
                      <a:endParaRPr lang="en-US" dirty="0">
                        <a:latin typeface="Futura" pitchFamily="50" charset="0"/>
                      </a:endParaRPr>
                    </a:p>
                  </a:txBody>
                  <a:tcPr/>
                </a:tc>
                <a:tc>
                  <a:txBody>
                    <a:bodyPr/>
                    <a:lstStyle/>
                    <a:p>
                      <a:pPr marL="285750" indent="-285750">
                        <a:buFont typeface="Arial" panose="020B0604020202020204" pitchFamily="34" charset="0"/>
                        <a:buChar char="•"/>
                      </a:pPr>
                      <a:r>
                        <a:rPr lang="en-US">
                          <a:latin typeface="Futura" pitchFamily="50" charset="0"/>
                        </a:rPr>
                        <a:t>Video: simulation utilizing bagged camera data</a:t>
                      </a:r>
                    </a:p>
                    <a:p>
                      <a:pPr marL="285750" indent="-285750">
                        <a:buFont typeface="Arial" panose="020B0604020202020204" pitchFamily="34" charset="0"/>
                        <a:buChar char="•"/>
                      </a:pPr>
                      <a:r>
                        <a:rPr lang="en-US">
                          <a:latin typeface="Futura" pitchFamily="50" charset="0"/>
                        </a:rPr>
                        <a:t>Image: rqt_graph</a:t>
                      </a:r>
                      <a:endParaRPr lang="en-US" dirty="0">
                        <a:latin typeface="Futura" pitchFamily="50" charset="0"/>
                      </a:endParaRPr>
                    </a:p>
                  </a:txBody>
                  <a:tcPr/>
                </a:tc>
                <a:extLst>
                  <a:ext uri="{0D108BD9-81ED-4DB2-BD59-A6C34878D82A}">
                    <a16:rowId xmlns:a16="http://schemas.microsoft.com/office/drawing/2014/main" val="2371674060"/>
                  </a:ext>
                </a:extLst>
              </a:tr>
              <a:tr h="370840">
                <a:tc>
                  <a:txBody>
                    <a:bodyPr/>
                    <a:lstStyle/>
                    <a:p>
                      <a:r>
                        <a:rPr lang="en-US">
                          <a:latin typeface="Futura" pitchFamily="50" charset="0"/>
                        </a:rPr>
                        <a:t>PR8</a:t>
                      </a:r>
                      <a:endParaRPr lang="en-US" dirty="0">
                        <a:latin typeface="Futura" pitchFamily="50" charset="0"/>
                      </a:endParaRPr>
                    </a:p>
                  </a:txBody>
                  <a:tcPr/>
                </a:tc>
                <a:tc>
                  <a:txBody>
                    <a:bodyPr/>
                    <a:lstStyle/>
                    <a:p>
                      <a:pPr marL="285750" indent="-285750">
                        <a:buFont typeface="Arial" panose="020B0604020202020204" pitchFamily="34" charset="0"/>
                        <a:buChar char="•"/>
                      </a:pPr>
                      <a:r>
                        <a:rPr lang="en-US">
                          <a:latin typeface="Futura" pitchFamily="50" charset="0"/>
                        </a:rPr>
                        <a:t>GroundsBot global planner complete</a:t>
                      </a:r>
                      <a:endParaRPr lang="en-US" dirty="0">
                        <a:latin typeface="Futura" pitchFamily="50" charset="0"/>
                      </a:endParaRPr>
                    </a:p>
                  </a:txBody>
                  <a:tcPr/>
                </a:tc>
                <a:tc>
                  <a:txBody>
                    <a:bodyPr/>
                    <a:lstStyle/>
                    <a:p>
                      <a:pPr marL="285750" indent="-285750">
                        <a:buFont typeface="Arial" panose="020B0604020202020204" pitchFamily="34" charset="0"/>
                        <a:buChar char="•"/>
                      </a:pPr>
                      <a:r>
                        <a:rPr lang="en-US">
                          <a:latin typeface="Futura" pitchFamily="50" charset="0"/>
                        </a:rPr>
                        <a:t>Video: User defined shape converted to mowing plan</a:t>
                      </a:r>
                      <a:endParaRPr lang="en-US" dirty="0">
                        <a:latin typeface="Futura" pitchFamily="50" charset="0"/>
                      </a:endParaRPr>
                    </a:p>
                  </a:txBody>
                  <a:tcPr/>
                </a:tc>
                <a:extLst>
                  <a:ext uri="{0D108BD9-81ED-4DB2-BD59-A6C34878D82A}">
                    <a16:rowId xmlns:a16="http://schemas.microsoft.com/office/drawing/2014/main" val="2020961808"/>
                  </a:ext>
                </a:extLst>
              </a:tr>
              <a:tr h="370840">
                <a:tc>
                  <a:txBody>
                    <a:bodyPr/>
                    <a:lstStyle/>
                    <a:p>
                      <a:r>
                        <a:rPr lang="en-US">
                          <a:latin typeface="Futura" pitchFamily="50" charset="0"/>
                        </a:rPr>
                        <a:t>PR9</a:t>
                      </a:r>
                      <a:endParaRPr lang="en-US" dirty="0">
                        <a:latin typeface="Futura" pitchFamily="50"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Futura" pitchFamily="50" charset="0"/>
                        </a:rPr>
                        <a:t>Static obstacle detection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Futura" pitchFamily="50" charset="0"/>
                        </a:rPr>
                        <a:t>Video: GroundsBot detects object and stops</a:t>
                      </a:r>
                      <a:endParaRPr lang="en-US" dirty="0">
                        <a:latin typeface="Futura" pitchFamily="50" charset="0"/>
                      </a:endParaRPr>
                    </a:p>
                  </a:txBody>
                  <a:tcPr/>
                </a:tc>
                <a:extLst>
                  <a:ext uri="{0D108BD9-81ED-4DB2-BD59-A6C34878D82A}">
                    <a16:rowId xmlns:a16="http://schemas.microsoft.com/office/drawing/2014/main" val="156567119"/>
                  </a:ext>
                </a:extLst>
              </a:tr>
              <a:tr h="370840">
                <a:tc>
                  <a:txBody>
                    <a:bodyPr/>
                    <a:lstStyle/>
                    <a:p>
                      <a:r>
                        <a:rPr lang="en-US">
                          <a:latin typeface="Futura" pitchFamily="50" charset="0"/>
                        </a:rPr>
                        <a:t>PR10</a:t>
                      </a:r>
                      <a:endParaRPr lang="en-US" dirty="0">
                        <a:latin typeface="Futura" pitchFamily="50" charset="0"/>
                      </a:endParaRPr>
                    </a:p>
                  </a:txBody>
                  <a:tcPr/>
                </a:tc>
                <a:tc>
                  <a:txBody>
                    <a:bodyPr/>
                    <a:lstStyle/>
                    <a:p>
                      <a:pPr marL="285750" indent="-285750">
                        <a:buFont typeface="Arial" panose="020B0604020202020204" pitchFamily="34" charset="0"/>
                        <a:buChar char="•"/>
                      </a:pPr>
                      <a:r>
                        <a:rPr lang="en-US">
                          <a:latin typeface="Futura" pitchFamily="50" charset="0"/>
                        </a:rPr>
                        <a:t>Local planner complete</a:t>
                      </a:r>
                      <a:endParaRPr lang="en-US" dirty="0">
                        <a:latin typeface="Futura" pitchFamily="50" charset="0"/>
                      </a:endParaRPr>
                    </a:p>
                  </a:txBody>
                  <a:tcPr/>
                </a:tc>
                <a:tc>
                  <a:txBody>
                    <a:bodyPr/>
                    <a:lstStyle/>
                    <a:p>
                      <a:pPr marL="285750" indent="-285750">
                        <a:buFont typeface="Arial" panose="020B0604020202020204" pitchFamily="34" charset="0"/>
                        <a:buChar char="•"/>
                      </a:pPr>
                      <a:r>
                        <a:rPr lang="en-US">
                          <a:latin typeface="Futura" pitchFamily="50" charset="0"/>
                        </a:rPr>
                        <a:t>Video: GroundsBot detects object and routes around object</a:t>
                      </a:r>
                      <a:endParaRPr lang="en-US" dirty="0">
                        <a:latin typeface="Futura" pitchFamily="50" charset="0"/>
                      </a:endParaRPr>
                    </a:p>
                  </a:txBody>
                  <a:tcPr/>
                </a:tc>
                <a:extLst>
                  <a:ext uri="{0D108BD9-81ED-4DB2-BD59-A6C34878D82A}">
                    <a16:rowId xmlns:a16="http://schemas.microsoft.com/office/drawing/2014/main" val="4150508013"/>
                  </a:ext>
                </a:extLst>
              </a:tr>
              <a:tr h="370840">
                <a:tc>
                  <a:txBody>
                    <a:bodyPr/>
                    <a:lstStyle/>
                    <a:p>
                      <a:r>
                        <a:rPr lang="en-US">
                          <a:latin typeface="Futura" pitchFamily="50" charset="0"/>
                        </a:rPr>
                        <a:t>PR11</a:t>
                      </a:r>
                      <a:endParaRPr lang="en-US" dirty="0">
                        <a:latin typeface="Futura" pitchFamily="50" charset="0"/>
                      </a:endParaRPr>
                    </a:p>
                  </a:txBody>
                  <a:tcPr/>
                </a:tc>
                <a:tc>
                  <a:txBody>
                    <a:bodyPr/>
                    <a:lstStyle/>
                    <a:p>
                      <a:pPr marL="285750" indent="-285750">
                        <a:buFont typeface="Arial" panose="020B0604020202020204" pitchFamily="34" charset="0"/>
                        <a:buChar char="•"/>
                      </a:pPr>
                      <a:r>
                        <a:rPr lang="en-US">
                          <a:latin typeface="Futura" pitchFamily="50" charset="0"/>
                        </a:rPr>
                        <a:t>GroundsBot detects dynamic obstacle</a:t>
                      </a:r>
                      <a:endParaRPr lang="en-US" dirty="0">
                        <a:latin typeface="Futura" pitchFamily="50" charset="0"/>
                      </a:endParaRPr>
                    </a:p>
                  </a:txBody>
                  <a:tcPr/>
                </a:tc>
                <a:tc>
                  <a:txBody>
                    <a:bodyPr/>
                    <a:lstStyle/>
                    <a:p>
                      <a:pPr marL="285750" indent="-285750">
                        <a:buFont typeface="Arial" panose="020B0604020202020204" pitchFamily="34" charset="0"/>
                        <a:buChar char="•"/>
                      </a:pPr>
                      <a:r>
                        <a:rPr lang="en-US">
                          <a:latin typeface="Futura" pitchFamily="50" charset="0"/>
                        </a:rPr>
                        <a:t>Video: GroundsBot detects moving object and stops</a:t>
                      </a:r>
                      <a:endParaRPr lang="en-US" dirty="0">
                        <a:latin typeface="Futura" pitchFamily="50" charset="0"/>
                      </a:endParaRPr>
                    </a:p>
                  </a:txBody>
                  <a:tcPr/>
                </a:tc>
                <a:extLst>
                  <a:ext uri="{0D108BD9-81ED-4DB2-BD59-A6C34878D82A}">
                    <a16:rowId xmlns:a16="http://schemas.microsoft.com/office/drawing/2014/main" val="101807680"/>
                  </a:ext>
                </a:extLst>
              </a:tr>
              <a:tr h="370840">
                <a:tc>
                  <a:txBody>
                    <a:bodyPr/>
                    <a:lstStyle/>
                    <a:p>
                      <a:r>
                        <a:rPr lang="en-US">
                          <a:latin typeface="Futura" pitchFamily="50" charset="0"/>
                        </a:rPr>
                        <a:t>PR12</a:t>
                      </a:r>
                      <a:endParaRPr lang="en-US" dirty="0">
                        <a:latin typeface="Futura" pitchFamily="50" charset="0"/>
                      </a:endParaRPr>
                    </a:p>
                  </a:txBody>
                  <a:tcPr/>
                </a:tc>
                <a:tc>
                  <a:txBody>
                    <a:bodyPr/>
                    <a:lstStyle/>
                    <a:p>
                      <a:pPr marL="285750" indent="-285750">
                        <a:buFont typeface="Arial" panose="020B0604020202020204" pitchFamily="34" charset="0"/>
                        <a:buChar char="•"/>
                      </a:pPr>
                      <a:r>
                        <a:rPr lang="en-US">
                          <a:latin typeface="Futura" pitchFamily="50" charset="0"/>
                        </a:rPr>
                        <a:t>GroundsBot deployable from app</a:t>
                      </a:r>
                      <a:endParaRPr lang="en-US" dirty="0">
                        <a:latin typeface="Futura" pitchFamily="50" charset="0"/>
                      </a:endParaRPr>
                    </a:p>
                  </a:txBody>
                  <a:tcPr/>
                </a:tc>
                <a:tc>
                  <a:txBody>
                    <a:bodyPr/>
                    <a:lstStyle/>
                    <a:p>
                      <a:pPr marL="285750" indent="-285750">
                        <a:buFont typeface="Arial" panose="020B0604020202020204" pitchFamily="34" charset="0"/>
                        <a:buChar char="•"/>
                      </a:pPr>
                      <a:r>
                        <a:rPr lang="en-US">
                          <a:latin typeface="Futura" pitchFamily="50" charset="0"/>
                        </a:rPr>
                        <a:t>Video: GroundsBot completes mission launched from app</a:t>
                      </a:r>
                      <a:endParaRPr lang="en-US" dirty="0">
                        <a:latin typeface="Futura" pitchFamily="50" charset="0"/>
                      </a:endParaRPr>
                    </a:p>
                  </a:txBody>
                  <a:tcPr/>
                </a:tc>
                <a:extLst>
                  <a:ext uri="{0D108BD9-81ED-4DB2-BD59-A6C34878D82A}">
                    <a16:rowId xmlns:a16="http://schemas.microsoft.com/office/drawing/2014/main" val="3385705892"/>
                  </a:ext>
                </a:extLst>
              </a:tr>
            </a:tbl>
          </a:graphicData>
        </a:graphic>
      </p:graphicFrame>
    </p:spTree>
    <p:extLst>
      <p:ext uri="{BB962C8B-B14F-4D97-AF65-F5344CB8AC3E}">
        <p14:creationId xmlns:p14="http://schemas.microsoft.com/office/powerpoint/2010/main" val="3410488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Shape 25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76200" lvl="0" indent="0" rtl="0">
              <a:lnSpc>
                <a:spcPct val="100000"/>
              </a:lnSpc>
              <a:spcBef>
                <a:spcPts val="0"/>
              </a:spcBef>
              <a:spcAft>
                <a:spcPts val="0"/>
              </a:spcAft>
              <a:buSzPct val="100000"/>
              <a:buNone/>
            </a:pPr>
            <a:endParaRPr lang="en" sz="2400" dirty="0">
              <a:solidFill>
                <a:schemeClr val="tx1"/>
              </a:solidFill>
              <a:latin typeface="Futura" pitchFamily="50" charset="0"/>
            </a:endParaRPr>
          </a:p>
          <a:p>
            <a:pPr marL="76200" lvl="0" indent="0" rtl="0">
              <a:lnSpc>
                <a:spcPct val="200000"/>
              </a:lnSpc>
              <a:spcBef>
                <a:spcPts val="0"/>
              </a:spcBef>
              <a:spcAft>
                <a:spcPts val="0"/>
              </a:spcAft>
              <a:buSzPct val="100000"/>
              <a:buNone/>
            </a:pPr>
            <a:r>
              <a:rPr lang="en" sz="2400" dirty="0">
                <a:solidFill>
                  <a:schemeClr val="tx1"/>
                </a:solidFill>
                <a:latin typeface="Futura" pitchFamily="50" charset="0"/>
              </a:rPr>
              <a:t>	1. Navigation/</a:t>
            </a:r>
            <a:r>
              <a:rPr lang="en-US" sz="2400" dirty="0">
                <a:solidFill>
                  <a:schemeClr val="tx1"/>
                </a:solidFill>
                <a:latin typeface="Futura" pitchFamily="50" charset="0"/>
              </a:rPr>
              <a:t>obstacle avoidance</a:t>
            </a:r>
            <a:r>
              <a:rPr lang="en" sz="2400" dirty="0">
                <a:solidFill>
                  <a:schemeClr val="tx1"/>
                </a:solidFill>
                <a:latin typeface="Futura" pitchFamily="50" charset="0"/>
              </a:rPr>
              <a:t> </a:t>
            </a:r>
            <a:r>
              <a:rPr lang="en-US" sz="2400" dirty="0">
                <a:solidFill>
                  <a:schemeClr val="tx1"/>
                </a:solidFill>
                <a:latin typeface="Futura" pitchFamily="50" charset="0"/>
              </a:rPr>
              <a:t>test</a:t>
            </a:r>
            <a:endParaRPr lang="en" sz="2400" dirty="0">
              <a:solidFill>
                <a:schemeClr val="tx1"/>
              </a:solidFill>
              <a:latin typeface="Futura" pitchFamily="50" charset="0"/>
            </a:endParaRPr>
          </a:p>
          <a:p>
            <a:pPr marL="76200" lvl="0" indent="0" rtl="0">
              <a:lnSpc>
                <a:spcPct val="200000"/>
              </a:lnSpc>
              <a:spcBef>
                <a:spcPts val="0"/>
              </a:spcBef>
              <a:spcAft>
                <a:spcPts val="0"/>
              </a:spcAft>
              <a:buSzPct val="100000"/>
              <a:buNone/>
            </a:pPr>
            <a:r>
              <a:rPr lang="en" sz="2400" dirty="0">
                <a:solidFill>
                  <a:schemeClr val="tx1"/>
                </a:solidFill>
                <a:latin typeface="Futura" pitchFamily="50" charset="0"/>
              </a:rPr>
              <a:t>	2. Dynamic obstacle t</a:t>
            </a:r>
            <a:r>
              <a:rPr lang="en-US" sz="2400" dirty="0" err="1">
                <a:solidFill>
                  <a:schemeClr val="tx1"/>
                </a:solidFill>
                <a:latin typeface="Futura" pitchFamily="50" charset="0"/>
              </a:rPr>
              <a:t>est</a:t>
            </a:r>
            <a:endParaRPr lang="en" sz="2400" dirty="0">
              <a:solidFill>
                <a:schemeClr val="tx1"/>
              </a:solidFill>
              <a:latin typeface="Futura" pitchFamily="50" charset="0"/>
            </a:endParaRPr>
          </a:p>
          <a:p>
            <a:pPr marL="76200" lvl="0" indent="0">
              <a:lnSpc>
                <a:spcPct val="200000"/>
              </a:lnSpc>
              <a:spcBef>
                <a:spcPts val="0"/>
              </a:spcBef>
              <a:buSzPct val="100000"/>
              <a:buNone/>
            </a:pPr>
            <a:r>
              <a:rPr lang="en" sz="2400" dirty="0">
                <a:solidFill>
                  <a:schemeClr val="tx1"/>
                </a:solidFill>
                <a:latin typeface="Futura" pitchFamily="50" charset="0"/>
              </a:rPr>
              <a:t>	3. </a:t>
            </a:r>
            <a:r>
              <a:rPr lang="en-US" sz="2400" dirty="0">
                <a:solidFill>
                  <a:schemeClr val="tx1"/>
                </a:solidFill>
                <a:latin typeface="Futura" pitchFamily="50" charset="0"/>
              </a:rPr>
              <a:t>Hill climb test</a:t>
            </a:r>
            <a:endParaRPr lang="en" sz="2400" dirty="0">
              <a:solidFill>
                <a:schemeClr val="tx1"/>
              </a:solidFill>
              <a:latin typeface="Futura" pitchFamily="50" charset="0"/>
            </a:endParaRPr>
          </a:p>
        </p:txBody>
      </p:sp>
      <p:sp>
        <p:nvSpPr>
          <p:cNvPr id="6" name="Shape 67">
            <a:extLst>
              <a:ext uri="{FF2B5EF4-FFF2-40B4-BE49-F238E27FC236}">
                <a16:creationId xmlns:a16="http://schemas.microsoft.com/office/drawing/2014/main" id="{26BA1529-64E4-4411-94DC-DCD2F60391D3}"/>
              </a:ext>
            </a:extLst>
          </p:cNvPr>
          <p:cNvSpPr txBox="1">
            <a:spLocks/>
          </p:cNvSpPr>
          <p:nvPr/>
        </p:nvSpPr>
        <p:spPr>
          <a:xfrm>
            <a:off x="22121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Spring Validation Experiment</a:t>
            </a:r>
            <a:endParaRPr lang="en" dirty="0">
              <a:solidFill>
                <a:srgbClr val="47BD53"/>
              </a:solidFill>
              <a:latin typeface="Futura" panose="020B0502020202020204" pitchFamily="50" charset="0"/>
            </a:endParaRPr>
          </a:p>
        </p:txBody>
      </p:sp>
    </p:spTree>
    <p:extLst>
      <p:ext uri="{BB962C8B-B14F-4D97-AF65-F5344CB8AC3E}">
        <p14:creationId xmlns:p14="http://schemas.microsoft.com/office/powerpoint/2010/main" val="1121544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2">
            <a:extLst>
              <a:ext uri="{FF2B5EF4-FFF2-40B4-BE49-F238E27FC236}">
                <a16:creationId xmlns:a16="http://schemas.microsoft.com/office/drawing/2014/main" id="{648B4642-4CF9-480E-A15B-30CC1156A75E}"/>
              </a:ext>
            </a:extLst>
          </p:cNvPr>
          <p:cNvSpPr txBox="1">
            <a:spLocks/>
          </p:cNvSpPr>
          <p:nvPr/>
        </p:nvSpPr>
        <p:spPr>
          <a:xfrm>
            <a:off x="311700" y="21642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SVE Test 1</a:t>
            </a:r>
            <a:endParaRPr lang="en" dirty="0">
              <a:solidFill>
                <a:srgbClr val="47BD53"/>
              </a:solidFill>
              <a:latin typeface="Futura" panose="020B0502020202020204" pitchFamily="50" charset="0"/>
            </a:endParaRPr>
          </a:p>
        </p:txBody>
      </p:sp>
      <p:graphicFrame>
        <p:nvGraphicFramePr>
          <p:cNvPr id="4" name="Table 3">
            <a:extLst>
              <a:ext uri="{FF2B5EF4-FFF2-40B4-BE49-F238E27FC236}">
                <a16:creationId xmlns:a16="http://schemas.microsoft.com/office/drawing/2014/main" id="{ADA989ED-C1BE-4823-8D54-148F119E7A4C}"/>
              </a:ext>
            </a:extLst>
          </p:cNvPr>
          <p:cNvGraphicFramePr>
            <a:graphicFrameLocks noGrp="1"/>
          </p:cNvGraphicFramePr>
          <p:nvPr>
            <p:extLst>
              <p:ext uri="{D42A27DB-BD31-4B8C-83A1-F6EECF244321}">
                <p14:modId xmlns:p14="http://schemas.microsoft.com/office/powerpoint/2010/main" val="902332586"/>
              </p:ext>
            </p:extLst>
          </p:nvPr>
        </p:nvGraphicFramePr>
        <p:xfrm>
          <a:off x="394066" y="1171373"/>
          <a:ext cx="5084714" cy="3716245"/>
        </p:xfrm>
        <a:graphic>
          <a:graphicData uri="http://schemas.openxmlformats.org/drawingml/2006/table">
            <a:tbl>
              <a:tblPr firstRow="1" bandRow="1"/>
              <a:tblGrid>
                <a:gridCol w="1844058">
                  <a:extLst>
                    <a:ext uri="{9D8B030D-6E8A-4147-A177-3AD203B41FA5}">
                      <a16:colId xmlns:a16="http://schemas.microsoft.com/office/drawing/2014/main" val="1491645133"/>
                    </a:ext>
                  </a:extLst>
                </a:gridCol>
                <a:gridCol w="3240656">
                  <a:extLst>
                    <a:ext uri="{9D8B030D-6E8A-4147-A177-3AD203B41FA5}">
                      <a16:colId xmlns:a16="http://schemas.microsoft.com/office/drawing/2014/main" val="2703020111"/>
                    </a:ext>
                  </a:extLst>
                </a:gridCol>
              </a:tblGrid>
              <a:tr h="347865">
                <a:tc>
                  <a:txBody>
                    <a:bodyPr/>
                    <a:lstStyle/>
                    <a:p>
                      <a:pPr algn="ctr"/>
                      <a:r>
                        <a:rPr lang="en-US" sz="1200" dirty="0">
                          <a:latin typeface="Futura" pitchFamily="50" charset="0"/>
                        </a:rPr>
                        <a:t>Equipment</a:t>
                      </a:r>
                    </a:p>
                  </a:txBody>
                  <a:tcPr/>
                </a:tc>
                <a:tc>
                  <a:txBody>
                    <a:bodyPr/>
                    <a:lstStyle/>
                    <a:p>
                      <a:pPr algn="ctr"/>
                      <a:r>
                        <a:rPr lang="en-US" sz="1200" dirty="0">
                          <a:latin typeface="Futura" pitchFamily="50" charset="0"/>
                        </a:rPr>
                        <a:t>Procedure</a:t>
                      </a:r>
                    </a:p>
                  </a:txBody>
                  <a:tcPr/>
                </a:tc>
                <a:extLst>
                  <a:ext uri="{0D108BD9-81ED-4DB2-BD59-A6C34878D82A}">
                    <a16:rowId xmlns:a16="http://schemas.microsoft.com/office/drawing/2014/main" val="3771693685"/>
                  </a:ext>
                </a:extLst>
              </a:tr>
              <a:tr h="1528762">
                <a:tc>
                  <a:txBody>
                    <a:bodyPr/>
                    <a:lstStyle/>
                    <a:p>
                      <a:pPr marL="285750" indent="-285750">
                        <a:buFont typeface="Arial" panose="020B0604020202020204" pitchFamily="34" charset="0"/>
                        <a:buChar char="•"/>
                      </a:pPr>
                      <a:r>
                        <a:rPr lang="en-US" sz="1200">
                          <a:latin typeface="Futura" pitchFamily="50" charset="0"/>
                        </a:rPr>
                        <a:t>GroundsBot</a:t>
                      </a:r>
                    </a:p>
                    <a:p>
                      <a:pPr marL="285750" indent="-285750">
                        <a:buFont typeface="Arial" panose="020B0604020202020204" pitchFamily="34" charset="0"/>
                        <a:buChar char="•"/>
                      </a:pPr>
                      <a:r>
                        <a:rPr lang="en-US" sz="1200">
                          <a:latin typeface="Futura" pitchFamily="50" charset="0"/>
                        </a:rPr>
                        <a:t>Base Station</a:t>
                      </a:r>
                    </a:p>
                    <a:p>
                      <a:pPr marL="285750" indent="-285750">
                        <a:buFont typeface="Arial" panose="020B0604020202020204" pitchFamily="34" charset="0"/>
                        <a:buChar char="•"/>
                      </a:pPr>
                      <a:r>
                        <a:rPr lang="en-US" sz="1200">
                          <a:latin typeface="Futura" pitchFamily="50" charset="0"/>
                        </a:rPr>
                        <a:t>Laptop</a:t>
                      </a:r>
                    </a:p>
                    <a:p>
                      <a:pPr marL="285750" indent="-285750">
                        <a:buFont typeface="Arial" panose="020B0604020202020204" pitchFamily="34" charset="0"/>
                        <a:buChar char="•"/>
                      </a:pPr>
                      <a:r>
                        <a:rPr lang="en-US" sz="1200">
                          <a:latin typeface="Futura" pitchFamily="50" charset="0"/>
                        </a:rPr>
                        <a:t>4 obstacles greater than 3”x2”x2”</a:t>
                      </a:r>
                    </a:p>
                    <a:p>
                      <a:pPr marL="285750" indent="-285750">
                        <a:buFont typeface="Arial" panose="020B0604020202020204" pitchFamily="34" charset="0"/>
                        <a:buChar char="•"/>
                      </a:pPr>
                      <a:r>
                        <a:rPr lang="en-US" sz="1200">
                          <a:latin typeface="Futura" pitchFamily="50" charset="0"/>
                        </a:rPr>
                        <a:t>1 obstacle 3”x2”x2”</a:t>
                      </a:r>
                      <a:endParaRPr lang="en-US" sz="1200" dirty="0">
                        <a:latin typeface="Futura" pitchFamily="50" charset="0"/>
                      </a:endParaRPr>
                    </a:p>
                  </a:txBody>
                  <a:tcPr/>
                </a:tc>
                <a:tc>
                  <a:txBody>
                    <a:bodyPr/>
                    <a:lstStyle/>
                    <a:p>
                      <a:pPr marL="342900" indent="-342900">
                        <a:buFont typeface="+mj-lt"/>
                        <a:buAutoNum type="arabicPeriod"/>
                      </a:pPr>
                      <a:r>
                        <a:rPr lang="en-US" sz="1200">
                          <a:latin typeface="Futura" pitchFamily="50" charset="0"/>
                        </a:rPr>
                        <a:t>Open UI mobile interface, have a new user define boundaries of area to be mowed</a:t>
                      </a:r>
                    </a:p>
                    <a:p>
                      <a:pPr marL="342900" indent="-342900">
                        <a:buFont typeface="+mj-lt"/>
                        <a:buAutoNum type="arabicPeriod"/>
                      </a:pPr>
                      <a:r>
                        <a:rPr lang="en-US" sz="1200">
                          <a:latin typeface="Futura" pitchFamily="50" charset="0"/>
                        </a:rPr>
                        <a:t>Place 5 obstacles in defined mowing area</a:t>
                      </a:r>
                    </a:p>
                    <a:p>
                      <a:pPr marL="342900" indent="-342900">
                        <a:buFont typeface="+mj-lt"/>
                        <a:buAutoNum type="arabicPeriod"/>
                      </a:pPr>
                      <a:r>
                        <a:rPr lang="en-US" sz="1200">
                          <a:latin typeface="Futura" pitchFamily="50" charset="0"/>
                        </a:rPr>
                        <a:t>Submit plan to GroundsBot</a:t>
                      </a:r>
                    </a:p>
                    <a:p>
                      <a:pPr marL="342900" indent="-342900">
                        <a:buFont typeface="+mj-lt"/>
                        <a:buAutoNum type="arabicPeriod"/>
                      </a:pPr>
                      <a:r>
                        <a:rPr lang="en-US" sz="1200">
                          <a:latin typeface="Futura" pitchFamily="50" charset="0"/>
                        </a:rPr>
                        <a:t>Run GroundsBot</a:t>
                      </a:r>
                    </a:p>
                    <a:p>
                      <a:pPr marL="0" indent="0">
                        <a:buFont typeface="+mj-lt"/>
                        <a:buNone/>
                      </a:pPr>
                      <a:endParaRPr lang="en-US" sz="1200" dirty="0">
                        <a:latin typeface="Futura" pitchFamily="50" charset="0"/>
                      </a:endParaRPr>
                    </a:p>
                  </a:txBody>
                  <a:tcPr/>
                </a:tc>
                <a:extLst>
                  <a:ext uri="{0D108BD9-81ED-4DB2-BD59-A6C34878D82A}">
                    <a16:rowId xmlns:a16="http://schemas.microsoft.com/office/drawing/2014/main" val="1761502300"/>
                  </a:ext>
                </a:extLst>
              </a:tr>
              <a:tr h="285138">
                <a:tc gridSpan="2">
                  <a:txBody>
                    <a:bodyPr/>
                    <a:lstStyle/>
                    <a:p>
                      <a:pPr marL="285750" indent="-285750">
                        <a:buFont typeface="Arial" panose="020B0604020202020204" pitchFamily="34" charset="0"/>
                        <a:buChar char="•"/>
                      </a:pPr>
                      <a:r>
                        <a:rPr lang="en-US" sz="1200" dirty="0">
                          <a:latin typeface="Futura" pitchFamily="50" charset="0"/>
                        </a:rPr>
                        <a:t>Criteria</a:t>
                      </a:r>
                      <a:endParaRPr lang="en-US" sz="1200" dirty="0"/>
                    </a:p>
                  </a:txBody>
                  <a:tcPr/>
                </a:tc>
                <a:tc hMerge="1">
                  <a:txBody>
                    <a:bodyPr/>
                    <a:lstStyle/>
                    <a:p>
                      <a:pPr marL="0" indent="0">
                        <a:buFont typeface="+mj-lt"/>
                        <a:buNone/>
                      </a:pPr>
                      <a:endParaRPr lang="en-US" sz="1200" dirty="0">
                        <a:latin typeface="Futura" pitchFamily="50" charset="0"/>
                      </a:endParaRPr>
                    </a:p>
                  </a:txBody>
                  <a:tcPr/>
                </a:tc>
                <a:extLst>
                  <a:ext uri="{0D108BD9-81ED-4DB2-BD59-A6C34878D82A}">
                    <a16:rowId xmlns:a16="http://schemas.microsoft.com/office/drawing/2014/main" val="1978862443"/>
                  </a:ext>
                </a:extLst>
              </a:tr>
              <a:tr h="1135380">
                <a:tc gridSpan="2">
                  <a:txBody>
                    <a:bodyPr/>
                    <a:lstStyle/>
                    <a:p>
                      <a:pPr marL="171450" indent="-171450">
                        <a:buFont typeface="Arial" panose="020B0604020202020204" pitchFamily="34" charset="0"/>
                        <a:buChar char="•"/>
                      </a:pPr>
                      <a:r>
                        <a:rPr lang="en-US" sz="1200" dirty="0">
                          <a:latin typeface="Futura" pitchFamily="50" charset="0"/>
                        </a:rPr>
                        <a:t>M.P.1: First time user inputs map within 15 minutes</a:t>
                      </a:r>
                    </a:p>
                    <a:p>
                      <a:pPr marL="171450" indent="-171450">
                        <a:buFont typeface="Arial" panose="020B0604020202020204" pitchFamily="34" charset="0"/>
                        <a:buChar char="•"/>
                      </a:pPr>
                      <a:r>
                        <a:rPr lang="en-US" sz="1200" dirty="0">
                          <a:latin typeface="Futura" pitchFamily="50" charset="0"/>
                        </a:rPr>
                        <a:t>M.P.2: System returns proposed route within 5 minutes</a:t>
                      </a:r>
                    </a:p>
                    <a:p>
                      <a:pPr marL="171450" indent="-171450">
                        <a:buFont typeface="Arial" panose="020B0604020202020204" pitchFamily="34" charset="0"/>
                        <a:buChar char="•"/>
                      </a:pPr>
                      <a:r>
                        <a:rPr lang="en-US" sz="1200" dirty="0">
                          <a:latin typeface="Futura" pitchFamily="50" charset="0"/>
                        </a:rPr>
                        <a:t>M.P.3: Cover 1/8 acre in 30 minutes</a:t>
                      </a:r>
                    </a:p>
                    <a:p>
                      <a:pPr marL="171450" indent="-171450">
                        <a:buFont typeface="Arial" panose="020B0604020202020204" pitchFamily="34" charset="0"/>
                        <a:buChar char="•"/>
                      </a:pPr>
                      <a:r>
                        <a:rPr lang="en-US" sz="1200" dirty="0">
                          <a:latin typeface="Futura" pitchFamily="50" charset="0"/>
                        </a:rPr>
                        <a:t>M.P.4: Cut 0-25% overlap for 95% of grass</a:t>
                      </a:r>
                    </a:p>
                    <a:p>
                      <a:pPr marL="171450" indent="-171450">
                        <a:buFont typeface="Arial" panose="020B0604020202020204" pitchFamily="34" charset="0"/>
                        <a:buChar char="•"/>
                      </a:pPr>
                      <a:r>
                        <a:rPr lang="en-US" sz="1200" dirty="0">
                          <a:latin typeface="Futura" pitchFamily="50" charset="0"/>
                        </a:rPr>
                        <a:t>M.P.6: Detect 80% of static objects &gt; 3”x2”x2”</a:t>
                      </a:r>
                    </a:p>
                    <a:p>
                      <a:pPr marL="171450" indent="-171450">
                        <a:buFont typeface="Arial" panose="020B0604020202020204" pitchFamily="34" charset="0"/>
                        <a:buChar char="•"/>
                      </a:pPr>
                      <a:r>
                        <a:rPr lang="en-US" sz="1200" dirty="0">
                          <a:latin typeface="Futura" pitchFamily="50" charset="0"/>
                        </a:rPr>
                        <a:t>M.P.8: Mow to within 1’ of detected obstacles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Futura" pitchFamily="50" charset="0"/>
                        </a:rPr>
                        <a:t>M.P.9: Return home to within 5’ of starting position</a:t>
                      </a:r>
                    </a:p>
                    <a:p>
                      <a:pPr marL="285750" indent="-285750">
                        <a:buFont typeface="Arial" panose="020B0604020202020204" pitchFamily="34" charset="0"/>
                        <a:buChar char="•"/>
                      </a:pPr>
                      <a:endParaRPr lang="en-US" sz="1200" dirty="0"/>
                    </a:p>
                  </a:txBody>
                  <a:tcPr/>
                </a:tc>
                <a:tc hMerge="1">
                  <a:txBody>
                    <a:bodyPr/>
                    <a:lstStyle/>
                    <a:p>
                      <a:pPr marL="0" indent="0">
                        <a:buFont typeface="+mj-lt"/>
                        <a:buNone/>
                      </a:pPr>
                      <a:endParaRPr lang="en-US" sz="1200" dirty="0">
                        <a:latin typeface="Futura" pitchFamily="50" charset="0"/>
                      </a:endParaRPr>
                    </a:p>
                  </a:txBody>
                  <a:tcPr/>
                </a:tc>
                <a:extLst>
                  <a:ext uri="{0D108BD9-81ED-4DB2-BD59-A6C34878D82A}">
                    <a16:rowId xmlns:a16="http://schemas.microsoft.com/office/drawing/2014/main" val="1482933536"/>
                  </a:ext>
                </a:extLst>
              </a:tr>
            </a:tbl>
          </a:graphicData>
        </a:graphic>
      </p:graphicFrame>
      <p:sp>
        <p:nvSpPr>
          <p:cNvPr id="5" name="TextBox 4">
            <a:extLst>
              <a:ext uri="{FF2B5EF4-FFF2-40B4-BE49-F238E27FC236}">
                <a16:creationId xmlns:a16="http://schemas.microsoft.com/office/drawing/2014/main" id="{DDFB274F-FA7A-41B0-886B-EA896598B226}"/>
              </a:ext>
            </a:extLst>
          </p:cNvPr>
          <p:cNvSpPr txBox="1"/>
          <p:nvPr/>
        </p:nvSpPr>
        <p:spPr>
          <a:xfrm>
            <a:off x="336752" y="799578"/>
            <a:ext cx="5901210" cy="307777"/>
          </a:xfrm>
          <a:prstGeom prst="rect">
            <a:avLst/>
          </a:prstGeom>
          <a:noFill/>
        </p:spPr>
        <p:txBody>
          <a:bodyPr wrap="square" rtlCol="0">
            <a:spAutoFit/>
          </a:bodyPr>
          <a:lstStyle/>
          <a:p>
            <a:r>
              <a:rPr lang="en-US" dirty="0">
                <a:latin typeface="Futura" pitchFamily="50" charset="0"/>
              </a:rPr>
              <a:t>Location: Field by Doherty Apartments</a:t>
            </a:r>
          </a:p>
        </p:txBody>
      </p:sp>
      <p:pic>
        <p:nvPicPr>
          <p:cNvPr id="6" name="Picture 5">
            <a:extLst>
              <a:ext uri="{FF2B5EF4-FFF2-40B4-BE49-F238E27FC236}">
                <a16:creationId xmlns:a16="http://schemas.microsoft.com/office/drawing/2014/main" id="{4A99212F-3E32-4645-9207-5F3FF73F5FA0}"/>
              </a:ext>
            </a:extLst>
          </p:cNvPr>
          <p:cNvPicPr>
            <a:picLocks noChangeAspect="1"/>
          </p:cNvPicPr>
          <p:nvPr/>
        </p:nvPicPr>
        <p:blipFill>
          <a:blip r:embed="rId3"/>
          <a:stretch>
            <a:fillRect/>
          </a:stretch>
        </p:blipFill>
        <p:spPr>
          <a:xfrm>
            <a:off x="5760720" y="1171373"/>
            <a:ext cx="3241809" cy="2652810"/>
          </a:xfrm>
          <a:prstGeom prst="rect">
            <a:avLst/>
          </a:prstGeom>
        </p:spPr>
      </p:pic>
    </p:spTree>
    <p:extLst>
      <p:ext uri="{BB962C8B-B14F-4D97-AF65-F5344CB8AC3E}">
        <p14:creationId xmlns:p14="http://schemas.microsoft.com/office/powerpoint/2010/main" val="1539695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2">
            <a:extLst>
              <a:ext uri="{FF2B5EF4-FFF2-40B4-BE49-F238E27FC236}">
                <a16:creationId xmlns:a16="http://schemas.microsoft.com/office/drawing/2014/main" id="{648B4642-4CF9-480E-A15B-30CC1156A75E}"/>
              </a:ext>
            </a:extLst>
          </p:cNvPr>
          <p:cNvSpPr txBox="1">
            <a:spLocks/>
          </p:cNvSpPr>
          <p:nvPr/>
        </p:nvSpPr>
        <p:spPr>
          <a:xfrm>
            <a:off x="311700" y="21642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SVE Test 2</a:t>
            </a:r>
            <a:endParaRPr lang="en" dirty="0">
              <a:solidFill>
                <a:srgbClr val="47BD53"/>
              </a:solidFill>
              <a:latin typeface="Futura" panose="020B0502020202020204" pitchFamily="50" charset="0"/>
            </a:endParaRPr>
          </a:p>
        </p:txBody>
      </p:sp>
      <p:graphicFrame>
        <p:nvGraphicFramePr>
          <p:cNvPr id="4" name="Table 3">
            <a:extLst>
              <a:ext uri="{FF2B5EF4-FFF2-40B4-BE49-F238E27FC236}">
                <a16:creationId xmlns:a16="http://schemas.microsoft.com/office/drawing/2014/main" id="{ADA989ED-C1BE-4823-8D54-148F119E7A4C}"/>
              </a:ext>
            </a:extLst>
          </p:cNvPr>
          <p:cNvGraphicFramePr>
            <a:graphicFrameLocks noGrp="1"/>
          </p:cNvGraphicFramePr>
          <p:nvPr>
            <p:extLst>
              <p:ext uri="{D42A27DB-BD31-4B8C-83A1-F6EECF244321}">
                <p14:modId xmlns:p14="http://schemas.microsoft.com/office/powerpoint/2010/main" val="1921243925"/>
              </p:ext>
            </p:extLst>
          </p:nvPr>
        </p:nvGraphicFramePr>
        <p:xfrm>
          <a:off x="394066" y="1323773"/>
          <a:ext cx="3992197" cy="2530383"/>
        </p:xfrm>
        <a:graphic>
          <a:graphicData uri="http://schemas.openxmlformats.org/drawingml/2006/table">
            <a:tbl>
              <a:tblPr firstRow="1" bandRow="1"/>
              <a:tblGrid>
                <a:gridCol w="1316202">
                  <a:extLst>
                    <a:ext uri="{9D8B030D-6E8A-4147-A177-3AD203B41FA5}">
                      <a16:colId xmlns:a16="http://schemas.microsoft.com/office/drawing/2014/main" val="1491645133"/>
                    </a:ext>
                  </a:extLst>
                </a:gridCol>
                <a:gridCol w="2675995">
                  <a:extLst>
                    <a:ext uri="{9D8B030D-6E8A-4147-A177-3AD203B41FA5}">
                      <a16:colId xmlns:a16="http://schemas.microsoft.com/office/drawing/2014/main" val="2703020111"/>
                    </a:ext>
                  </a:extLst>
                </a:gridCol>
              </a:tblGrid>
              <a:tr h="347865">
                <a:tc>
                  <a:txBody>
                    <a:bodyPr/>
                    <a:lstStyle/>
                    <a:p>
                      <a:pPr algn="ctr"/>
                      <a:r>
                        <a:rPr lang="en-US" sz="1200" dirty="0">
                          <a:latin typeface="Futura" pitchFamily="50" charset="0"/>
                        </a:rPr>
                        <a:t>Equipment</a:t>
                      </a:r>
                    </a:p>
                  </a:txBody>
                  <a:tcPr/>
                </a:tc>
                <a:tc>
                  <a:txBody>
                    <a:bodyPr/>
                    <a:lstStyle/>
                    <a:p>
                      <a:pPr algn="ctr"/>
                      <a:r>
                        <a:rPr lang="en-US" sz="1200">
                          <a:latin typeface="Futura" pitchFamily="50" charset="0"/>
                        </a:rPr>
                        <a:t>Procedure</a:t>
                      </a:r>
                      <a:endParaRPr lang="en-US" sz="1200" dirty="0">
                        <a:latin typeface="Futura" pitchFamily="50" charset="0"/>
                      </a:endParaRPr>
                    </a:p>
                  </a:txBody>
                  <a:tcPr/>
                </a:tc>
                <a:extLst>
                  <a:ext uri="{0D108BD9-81ED-4DB2-BD59-A6C34878D82A}">
                    <a16:rowId xmlns:a16="http://schemas.microsoft.com/office/drawing/2014/main" val="3771693685"/>
                  </a:ext>
                </a:extLst>
              </a:tr>
              <a:tr h="761046">
                <a:tc>
                  <a:txBody>
                    <a:bodyPr/>
                    <a:lstStyle/>
                    <a:p>
                      <a:pPr marL="285750" indent="-285750">
                        <a:buFont typeface="Arial" panose="020B0604020202020204" pitchFamily="34" charset="0"/>
                        <a:buChar char="•"/>
                      </a:pPr>
                      <a:r>
                        <a:rPr lang="en-US" sz="1200">
                          <a:latin typeface="Futura" pitchFamily="50" charset="0"/>
                        </a:rPr>
                        <a:t>GroundsBot</a:t>
                      </a:r>
                    </a:p>
                    <a:p>
                      <a:pPr marL="285750" indent="-285750">
                        <a:buFont typeface="Arial" panose="020B0604020202020204" pitchFamily="34" charset="0"/>
                        <a:buChar char="•"/>
                      </a:pPr>
                      <a:r>
                        <a:rPr lang="en-US" sz="1200">
                          <a:latin typeface="Futura" pitchFamily="50" charset="0"/>
                        </a:rPr>
                        <a:t>Base Station</a:t>
                      </a:r>
                    </a:p>
                    <a:p>
                      <a:pPr marL="285750" indent="-285750">
                        <a:buFont typeface="Arial" panose="020B0604020202020204" pitchFamily="34" charset="0"/>
                        <a:buChar char="•"/>
                      </a:pPr>
                      <a:r>
                        <a:rPr lang="en-US" sz="1200">
                          <a:latin typeface="Futura" pitchFamily="50" charset="0"/>
                        </a:rPr>
                        <a:t>Laptop</a:t>
                      </a:r>
                    </a:p>
                    <a:p>
                      <a:pPr marL="285750" indent="-285750">
                        <a:buFont typeface="Arial" panose="020B0604020202020204" pitchFamily="34" charset="0"/>
                        <a:buChar char="•"/>
                      </a:pPr>
                      <a:r>
                        <a:rPr lang="en-US" sz="1200">
                          <a:latin typeface="Futura" pitchFamily="50" charset="0"/>
                        </a:rPr>
                        <a:t>Soccer Ball</a:t>
                      </a:r>
                      <a:endParaRPr lang="en-US" sz="1200" dirty="0">
                        <a:latin typeface="Futura" pitchFamily="50" charset="0"/>
                      </a:endParaRPr>
                    </a:p>
                  </a:txBody>
                  <a:tcPr/>
                </a:tc>
                <a:tc>
                  <a:txBody>
                    <a:bodyPr/>
                    <a:lstStyle/>
                    <a:p>
                      <a:pPr marL="342900" indent="-342900">
                        <a:buFont typeface="+mj-lt"/>
                        <a:buAutoNum type="arabicPeriod"/>
                      </a:pPr>
                      <a:r>
                        <a:rPr lang="en-US" sz="1200">
                          <a:latin typeface="Futura" pitchFamily="50" charset="0"/>
                        </a:rPr>
                        <a:t>Direct GroundsBot to move in a straight line</a:t>
                      </a:r>
                    </a:p>
                    <a:p>
                      <a:pPr marL="342900" indent="-342900">
                        <a:buFont typeface="+mj-lt"/>
                        <a:buAutoNum type="arabicPeriod"/>
                      </a:pPr>
                      <a:r>
                        <a:rPr lang="en-US" sz="1200">
                          <a:latin typeface="Futura" pitchFamily="50" charset="0"/>
                        </a:rPr>
                        <a:t>Throw a soccer ball in front of GroundsBot 5 times</a:t>
                      </a:r>
                    </a:p>
                    <a:p>
                      <a:pPr marL="342900" indent="-342900">
                        <a:buFont typeface="+mj-lt"/>
                        <a:buAutoNum type="arabicPeriod"/>
                      </a:pPr>
                      <a:endParaRPr lang="en-US" sz="1200">
                        <a:latin typeface="Futura" pitchFamily="50" charset="0"/>
                      </a:endParaRPr>
                    </a:p>
                    <a:p>
                      <a:pPr marL="0" indent="0">
                        <a:buFont typeface="+mj-lt"/>
                        <a:buNone/>
                      </a:pPr>
                      <a:endParaRPr lang="en-US" sz="1200" dirty="0">
                        <a:latin typeface="Futura" pitchFamily="50" charset="0"/>
                      </a:endParaRPr>
                    </a:p>
                  </a:txBody>
                  <a:tcPr/>
                </a:tc>
                <a:extLst>
                  <a:ext uri="{0D108BD9-81ED-4DB2-BD59-A6C34878D82A}">
                    <a16:rowId xmlns:a16="http://schemas.microsoft.com/office/drawing/2014/main" val="1761502300"/>
                  </a:ext>
                </a:extLst>
              </a:tr>
              <a:tr h="346098">
                <a:tc gridSpan="2">
                  <a:txBody>
                    <a:bodyPr/>
                    <a:lstStyle/>
                    <a:p>
                      <a:pPr algn="ctr"/>
                      <a:r>
                        <a:rPr lang="en-US" sz="1200" dirty="0">
                          <a:latin typeface="Futura" pitchFamily="50" charset="0"/>
                        </a:rPr>
                        <a:t>Criteria</a:t>
                      </a:r>
                    </a:p>
                  </a:txBody>
                  <a:tcPr/>
                </a:tc>
                <a:tc hMerge="1">
                  <a:txBody>
                    <a:bodyPr/>
                    <a:lstStyle/>
                    <a:p>
                      <a:pPr algn="ctr"/>
                      <a:endParaRPr lang="en-US" sz="1200" dirty="0">
                        <a:latin typeface="Futura" pitchFamily="50" charset="0"/>
                      </a:endParaRPr>
                    </a:p>
                  </a:txBody>
                  <a:tcPr/>
                </a:tc>
                <a:extLst>
                  <a:ext uri="{0D108BD9-81ED-4DB2-BD59-A6C34878D82A}">
                    <a16:rowId xmlns:a16="http://schemas.microsoft.com/office/drawing/2014/main" val="1135530198"/>
                  </a:ext>
                </a:extLst>
              </a:tr>
              <a:tr h="647700">
                <a:tc gridSpan="2">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Futura" pitchFamily="50" charset="0"/>
                        </a:rPr>
                        <a:t>M.P.7: Detect and avoid 80% of dynamic objects greater than 6”x6”x6” travelling less than 4 mph</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Futura" pitchFamily="50" charset="0"/>
                      </a:endParaRPr>
                    </a:p>
                  </a:txBody>
                  <a:tcPr/>
                </a:tc>
                <a:extLst>
                  <a:ext uri="{0D108BD9-81ED-4DB2-BD59-A6C34878D82A}">
                    <a16:rowId xmlns:a16="http://schemas.microsoft.com/office/drawing/2014/main" val="908689317"/>
                  </a:ext>
                </a:extLst>
              </a:tr>
            </a:tbl>
          </a:graphicData>
        </a:graphic>
      </p:graphicFrame>
      <p:sp>
        <p:nvSpPr>
          <p:cNvPr id="5" name="TextBox 4">
            <a:extLst>
              <a:ext uri="{FF2B5EF4-FFF2-40B4-BE49-F238E27FC236}">
                <a16:creationId xmlns:a16="http://schemas.microsoft.com/office/drawing/2014/main" id="{DDFB274F-FA7A-41B0-886B-EA896598B226}"/>
              </a:ext>
            </a:extLst>
          </p:cNvPr>
          <p:cNvSpPr txBox="1"/>
          <p:nvPr/>
        </p:nvSpPr>
        <p:spPr>
          <a:xfrm>
            <a:off x="336752" y="951978"/>
            <a:ext cx="5901210" cy="307777"/>
          </a:xfrm>
          <a:prstGeom prst="rect">
            <a:avLst/>
          </a:prstGeom>
          <a:noFill/>
        </p:spPr>
        <p:txBody>
          <a:bodyPr wrap="square" rtlCol="0">
            <a:spAutoFit/>
          </a:bodyPr>
          <a:lstStyle/>
          <a:p>
            <a:r>
              <a:rPr lang="en-US" dirty="0">
                <a:latin typeface="Futura" pitchFamily="50" charset="0"/>
              </a:rPr>
              <a:t>Location: Field by Doherty Apartments</a:t>
            </a:r>
          </a:p>
        </p:txBody>
      </p:sp>
      <p:pic>
        <p:nvPicPr>
          <p:cNvPr id="6" name="Picture 5">
            <a:extLst>
              <a:ext uri="{FF2B5EF4-FFF2-40B4-BE49-F238E27FC236}">
                <a16:creationId xmlns:a16="http://schemas.microsoft.com/office/drawing/2014/main" id="{69EDCCB2-22A6-43A9-B419-AB12A35A858F}"/>
              </a:ext>
            </a:extLst>
          </p:cNvPr>
          <p:cNvPicPr>
            <a:picLocks noChangeAspect="1"/>
          </p:cNvPicPr>
          <p:nvPr/>
        </p:nvPicPr>
        <p:blipFill rotWithShape="1">
          <a:blip r:embed="rId2"/>
          <a:srcRect t="36598" r="23531"/>
          <a:stretch/>
        </p:blipFill>
        <p:spPr>
          <a:xfrm>
            <a:off x="5315069" y="1323772"/>
            <a:ext cx="3434865" cy="2676727"/>
          </a:xfrm>
          <a:prstGeom prst="rect">
            <a:avLst/>
          </a:prstGeom>
        </p:spPr>
      </p:pic>
      <p:pic>
        <p:nvPicPr>
          <p:cNvPr id="2050" name="Picture 2" descr="Image result for soccer ball clip art">
            <a:extLst>
              <a:ext uri="{FF2B5EF4-FFF2-40B4-BE49-F238E27FC236}">
                <a16:creationId xmlns:a16="http://schemas.microsoft.com/office/drawing/2014/main" id="{2DA8B158-D589-46AC-9DA4-DB1297D0D7F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81" b="97324" l="4181" r="94482">
                        <a14:foregroundMark x1="32441" y1="71070" x2="27592" y2="44314"/>
                        <a14:foregroundMark x1="27592" y1="44314" x2="32441" y2="34114"/>
                        <a14:foregroundMark x1="32441" y1="34114" x2="50000" y2="25920"/>
                        <a14:foregroundMark x1="50000" y1="25920" x2="62375" y2="27258"/>
                        <a14:foregroundMark x1="62375" y1="27258" x2="68729" y2="38796"/>
                        <a14:foregroundMark x1="68729" y1="38796" x2="70067" y2="51338"/>
                        <a14:foregroundMark x1="86957" y1="62207" x2="88294" y2="62542"/>
                        <a14:foregroundMark x1="78930" y1="16221" x2="78930" y2="16221"/>
                        <a14:foregroundMark x1="58194" y1="5853" x2="58194" y2="5853"/>
                        <a14:foregroundMark x1="26421" y1="10368" x2="26421" y2="10368"/>
                        <a14:foregroundMark x1="10535" y1="27425" x2="10535" y2="27425"/>
                        <a14:foregroundMark x1="10368" y1="59866" x2="10368" y2="59866"/>
                        <a14:foregroundMark x1="19565" y1="81940" x2="19565" y2="81940"/>
                        <a14:foregroundMark x1="11204" y1="61371" x2="8027" y2="52341"/>
                        <a14:foregroundMark x1="8027" y1="52341" x2="8361" y2="40468"/>
                        <a14:foregroundMark x1="8361" y1="40468" x2="14548" y2="23913"/>
                        <a14:foregroundMark x1="78595" y1="15050" x2="86455" y2="21572"/>
                        <a14:foregroundMark x1="86455" y1="21572" x2="94482" y2="39632"/>
                        <a14:foregroundMark x1="94482" y1="39632" x2="89298" y2="58863"/>
                        <a14:foregroundMark x1="89298" y1="58863" x2="74582" y2="84448"/>
                        <a14:foregroundMark x1="74582" y1="84448" x2="65050" y2="81438"/>
                        <a14:foregroundMark x1="65050" y1="81438" x2="58863" y2="74247"/>
                        <a14:foregroundMark x1="58863" y1="74247" x2="58696" y2="74080"/>
                        <a14:foregroundMark x1="54849" y1="93144" x2="40970" y2="90301"/>
                        <a14:foregroundMark x1="30936" y1="80602" x2="47324" y2="81104"/>
                        <a14:foregroundMark x1="47324" y1="81104" x2="58361" y2="80936"/>
                        <a14:foregroundMark x1="58361" y1="80936" x2="70067" y2="81438"/>
                        <a14:foregroundMark x1="71070" y1="77425" x2="39799" y2="64883"/>
                        <a14:foregroundMark x1="39799" y1="64883" x2="35284" y2="64047"/>
                        <a14:foregroundMark x1="22241" y1="64047" x2="16890" y2="55686"/>
                        <a14:foregroundMark x1="16890" y1="55686" x2="24916" y2="35619"/>
                        <a14:foregroundMark x1="24916" y1="35619" x2="32943" y2="25251"/>
                        <a14:foregroundMark x1="32943" y1="25251" x2="34281" y2="24247"/>
                        <a14:foregroundMark x1="48997" y1="20569" x2="59866" y2="22241"/>
                        <a14:foregroundMark x1="59866" y1="22241" x2="68562" y2="27759"/>
                        <a14:foregroundMark x1="68562" y1="27759" x2="74916" y2="37291"/>
                        <a14:foregroundMark x1="74916" y1="37291" x2="76254" y2="54013"/>
                        <a14:foregroundMark x1="75084" y1="55686" x2="62876" y2="67224"/>
                        <a14:foregroundMark x1="43311" y1="88462" x2="33946" y2="88127"/>
                        <a14:foregroundMark x1="33946" y1="88127" x2="23913" y2="84281"/>
                        <a14:foregroundMark x1="24415" y1="85452" x2="15719" y2="79599"/>
                        <a14:foregroundMark x1="15719" y1="79599" x2="11037" y2="67726"/>
                        <a14:foregroundMark x1="11037" y1="67726" x2="10368" y2="57191"/>
                        <a14:foregroundMark x1="10368" y1="57191" x2="18562" y2="39298"/>
                        <a14:foregroundMark x1="18562" y1="39298" x2="27258" y2="32776"/>
                        <a14:foregroundMark x1="36120" y1="18729" x2="45318" y2="17893"/>
                        <a14:foregroundMark x1="45318" y1="17893" x2="49833" y2="15719"/>
                        <a14:foregroundMark x1="64381" y1="14381" x2="64381" y2="14381"/>
                        <a14:foregroundMark x1="69231" y1="14381" x2="69231" y2="14381"/>
                        <a14:foregroundMark x1="69732" y1="14381" x2="73077" y2="17893"/>
                        <a14:foregroundMark x1="73244" y1="17893" x2="73746" y2="19064"/>
                        <a14:foregroundMark x1="75753" y1="30100" x2="76087" y2="30936"/>
                        <a14:foregroundMark x1="81940" y1="42140" x2="86957" y2="57860"/>
                        <a14:foregroundMark x1="88462" y1="61873" x2="83779" y2="78763"/>
                        <a14:foregroundMark x1="74582" y1="74582" x2="62709" y2="66890"/>
                        <a14:foregroundMark x1="62709" y1="66890" x2="55017" y2="54515"/>
                        <a14:foregroundMark x1="40301" y1="11371" x2="53512" y2="14047"/>
                        <a14:foregroundMark x1="53512" y1="4181" x2="44983" y2="4515"/>
                        <a14:foregroundMark x1="70234" y1="14548" x2="79766" y2="21070"/>
                        <a14:foregroundMark x1="4181" y1="41806" x2="4181" y2="44983"/>
                        <a14:foregroundMark x1="72074" y1="28595" x2="86120" y2="38796"/>
                        <a14:foregroundMark x1="73244" y1="90468" x2="65719" y2="90803"/>
                        <a14:foregroundMark x1="54013" y1="97324" x2="49331" y2="9732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987187" y="2482850"/>
            <a:ext cx="350362" cy="35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258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B8DFD8-A013-42E3-95D5-027E755AF174}"/>
              </a:ext>
            </a:extLst>
          </p:cNvPr>
          <p:cNvSpPr txBox="1"/>
          <p:nvPr/>
        </p:nvSpPr>
        <p:spPr>
          <a:xfrm>
            <a:off x="409702" y="1971586"/>
            <a:ext cx="8324596" cy="1200329"/>
          </a:xfrm>
          <a:prstGeom prst="rect">
            <a:avLst/>
          </a:prstGeom>
          <a:noFill/>
        </p:spPr>
        <p:txBody>
          <a:bodyPr wrap="square" rtlCol="0">
            <a:spAutoFit/>
          </a:bodyPr>
          <a:lstStyle/>
          <a:p>
            <a:pPr algn="ctr">
              <a:lnSpc>
                <a:spcPct val="150000"/>
              </a:lnSpc>
            </a:pPr>
            <a:r>
              <a:rPr lang="en-US" sz="2400" dirty="0">
                <a:solidFill>
                  <a:schemeClr val="bg1"/>
                </a:solidFill>
                <a:latin typeface="Futura" pitchFamily="50" charset="0"/>
              </a:rPr>
              <a:t>We aim to deliver an autonomous mower that can be deployed to mow the golf course rough with minimal infrastructure</a:t>
            </a:r>
          </a:p>
        </p:txBody>
      </p:sp>
    </p:spTree>
    <p:extLst>
      <p:ext uri="{BB962C8B-B14F-4D97-AF65-F5344CB8AC3E}">
        <p14:creationId xmlns:p14="http://schemas.microsoft.com/office/powerpoint/2010/main" val="110805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2">
            <a:extLst>
              <a:ext uri="{FF2B5EF4-FFF2-40B4-BE49-F238E27FC236}">
                <a16:creationId xmlns:a16="http://schemas.microsoft.com/office/drawing/2014/main" id="{648B4642-4CF9-480E-A15B-30CC1156A75E}"/>
              </a:ext>
            </a:extLst>
          </p:cNvPr>
          <p:cNvSpPr txBox="1">
            <a:spLocks/>
          </p:cNvSpPr>
          <p:nvPr/>
        </p:nvSpPr>
        <p:spPr>
          <a:xfrm>
            <a:off x="311700" y="21642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SVE Test 3</a:t>
            </a:r>
            <a:endParaRPr lang="en" dirty="0">
              <a:solidFill>
                <a:srgbClr val="47BD53"/>
              </a:solidFill>
              <a:latin typeface="Futura" panose="020B0502020202020204" pitchFamily="50" charset="0"/>
            </a:endParaRPr>
          </a:p>
        </p:txBody>
      </p:sp>
      <p:graphicFrame>
        <p:nvGraphicFramePr>
          <p:cNvPr id="4" name="Table 3">
            <a:extLst>
              <a:ext uri="{FF2B5EF4-FFF2-40B4-BE49-F238E27FC236}">
                <a16:creationId xmlns:a16="http://schemas.microsoft.com/office/drawing/2014/main" id="{ADA989ED-C1BE-4823-8D54-148F119E7A4C}"/>
              </a:ext>
            </a:extLst>
          </p:cNvPr>
          <p:cNvGraphicFramePr>
            <a:graphicFrameLocks noGrp="1"/>
          </p:cNvGraphicFramePr>
          <p:nvPr>
            <p:extLst>
              <p:ext uri="{D42A27DB-BD31-4B8C-83A1-F6EECF244321}">
                <p14:modId xmlns:p14="http://schemas.microsoft.com/office/powerpoint/2010/main" val="185267724"/>
              </p:ext>
            </p:extLst>
          </p:nvPr>
        </p:nvGraphicFramePr>
        <p:xfrm>
          <a:off x="394066" y="1323773"/>
          <a:ext cx="3992197" cy="3164407"/>
        </p:xfrm>
        <a:graphic>
          <a:graphicData uri="http://schemas.openxmlformats.org/drawingml/2006/table">
            <a:tbl>
              <a:tblPr firstRow="1" bandRow="1"/>
              <a:tblGrid>
                <a:gridCol w="1316202">
                  <a:extLst>
                    <a:ext uri="{9D8B030D-6E8A-4147-A177-3AD203B41FA5}">
                      <a16:colId xmlns:a16="http://schemas.microsoft.com/office/drawing/2014/main" val="1491645133"/>
                    </a:ext>
                  </a:extLst>
                </a:gridCol>
                <a:gridCol w="2675995">
                  <a:extLst>
                    <a:ext uri="{9D8B030D-6E8A-4147-A177-3AD203B41FA5}">
                      <a16:colId xmlns:a16="http://schemas.microsoft.com/office/drawing/2014/main" val="2703020111"/>
                    </a:ext>
                  </a:extLst>
                </a:gridCol>
              </a:tblGrid>
              <a:tr h="347865">
                <a:tc>
                  <a:txBody>
                    <a:bodyPr/>
                    <a:lstStyle/>
                    <a:p>
                      <a:pPr algn="ctr"/>
                      <a:r>
                        <a:rPr lang="en-US" sz="1200" dirty="0">
                          <a:latin typeface="Futura" pitchFamily="50" charset="0"/>
                        </a:rPr>
                        <a:t>Equipment</a:t>
                      </a:r>
                    </a:p>
                  </a:txBody>
                  <a:tcPr/>
                </a:tc>
                <a:tc>
                  <a:txBody>
                    <a:bodyPr/>
                    <a:lstStyle/>
                    <a:p>
                      <a:pPr algn="ctr"/>
                      <a:r>
                        <a:rPr lang="en-US" sz="1200">
                          <a:latin typeface="Futura" pitchFamily="50" charset="0"/>
                        </a:rPr>
                        <a:t>Procedure</a:t>
                      </a:r>
                      <a:endParaRPr lang="en-US" sz="1200" dirty="0">
                        <a:latin typeface="Futura" pitchFamily="50" charset="0"/>
                      </a:endParaRPr>
                    </a:p>
                  </a:txBody>
                  <a:tcPr/>
                </a:tc>
                <a:extLst>
                  <a:ext uri="{0D108BD9-81ED-4DB2-BD59-A6C34878D82A}">
                    <a16:rowId xmlns:a16="http://schemas.microsoft.com/office/drawing/2014/main" val="3771693685"/>
                  </a:ext>
                </a:extLst>
              </a:tr>
              <a:tr h="1868464">
                <a:tc>
                  <a:txBody>
                    <a:bodyPr/>
                    <a:lstStyle/>
                    <a:p>
                      <a:pPr marL="285750" indent="-285750">
                        <a:buFont typeface="Arial" panose="020B0604020202020204" pitchFamily="34" charset="0"/>
                        <a:buChar char="•"/>
                      </a:pPr>
                      <a:r>
                        <a:rPr lang="en-US" sz="1200" dirty="0">
                          <a:latin typeface="Futura" pitchFamily="50" charset="0"/>
                        </a:rPr>
                        <a:t>Monitor</a:t>
                      </a:r>
                    </a:p>
                    <a:p>
                      <a:pPr marL="285750" indent="-285750">
                        <a:buFont typeface="Arial" panose="020B0604020202020204" pitchFamily="34" charset="0"/>
                        <a:buChar char="•"/>
                      </a:pPr>
                      <a:r>
                        <a:rPr lang="en-US" sz="1200" dirty="0">
                          <a:latin typeface="Futura" pitchFamily="50" charset="0"/>
                        </a:rPr>
                        <a:t>Laptop</a:t>
                      </a:r>
                    </a:p>
                    <a:p>
                      <a:pPr marL="285750" indent="-285750">
                        <a:buFont typeface="Arial" panose="020B0604020202020204" pitchFamily="34" charset="0"/>
                        <a:buChar char="•"/>
                      </a:pPr>
                      <a:r>
                        <a:rPr lang="en-US" sz="1200" dirty="0">
                          <a:latin typeface="Futura" pitchFamily="50" charset="0"/>
                        </a:rPr>
                        <a:t>Remote Control</a:t>
                      </a:r>
                    </a:p>
                    <a:p>
                      <a:pPr marL="285750" indent="-285750">
                        <a:buFont typeface="Arial" panose="020B0604020202020204" pitchFamily="34" charset="0"/>
                        <a:buChar char="•"/>
                      </a:pPr>
                      <a:endParaRPr lang="en-US" sz="1200" dirty="0">
                        <a:latin typeface="Futura" pitchFamily="50" charset="0"/>
                      </a:endParaRPr>
                    </a:p>
                  </a:txBody>
                  <a:tcPr/>
                </a:tc>
                <a:tc>
                  <a:txBody>
                    <a:bodyPr/>
                    <a:lstStyle/>
                    <a:p>
                      <a:pPr marL="342900" indent="-342900">
                        <a:buFont typeface="+mj-lt"/>
                        <a:buAutoNum type="arabicPeriod"/>
                      </a:pPr>
                      <a:r>
                        <a:rPr lang="en-US" sz="1200" dirty="0">
                          <a:latin typeface="Futura" pitchFamily="50" charset="0"/>
                        </a:rPr>
                        <a:t>Manually control </a:t>
                      </a:r>
                      <a:r>
                        <a:rPr lang="en-US" sz="1200" dirty="0" err="1">
                          <a:latin typeface="Futura" pitchFamily="50" charset="0"/>
                        </a:rPr>
                        <a:t>GroundsBot</a:t>
                      </a:r>
                      <a:r>
                        <a:rPr lang="en-US" sz="1200" dirty="0">
                          <a:latin typeface="Futura" pitchFamily="50" charset="0"/>
                        </a:rPr>
                        <a:t> on a hill by driving up the hill</a:t>
                      </a:r>
                    </a:p>
                  </a:txBody>
                  <a:tcPr/>
                </a:tc>
                <a:extLst>
                  <a:ext uri="{0D108BD9-81ED-4DB2-BD59-A6C34878D82A}">
                    <a16:rowId xmlns:a16="http://schemas.microsoft.com/office/drawing/2014/main" val="1761502300"/>
                  </a:ext>
                </a:extLst>
              </a:tr>
              <a:tr h="300378">
                <a:tc gridSpan="2">
                  <a:txBody>
                    <a:bodyPr/>
                    <a:lstStyle/>
                    <a:p>
                      <a:pPr marL="285750" indent="-285750">
                        <a:buFont typeface="Arial" panose="020B0604020202020204" pitchFamily="34" charset="0"/>
                        <a:buChar char="•"/>
                      </a:pPr>
                      <a:r>
                        <a:rPr lang="en-US" sz="1200" dirty="0">
                          <a:latin typeface="Futura" pitchFamily="50" charset="0"/>
                        </a:rPr>
                        <a:t>Criteria</a:t>
                      </a:r>
                    </a:p>
                  </a:txBody>
                  <a:tcPr/>
                </a:tc>
                <a:tc hMerge="1">
                  <a:txBody>
                    <a:bodyPr/>
                    <a:lstStyle/>
                    <a:p>
                      <a:pPr marL="0" indent="0">
                        <a:buFont typeface="+mj-lt"/>
                        <a:buNone/>
                      </a:pPr>
                      <a:endParaRPr lang="en-US" sz="1200" dirty="0">
                        <a:latin typeface="Futura" pitchFamily="50" charset="0"/>
                      </a:endParaRPr>
                    </a:p>
                  </a:txBody>
                  <a:tcPr/>
                </a:tc>
                <a:extLst>
                  <a:ext uri="{0D108BD9-81ED-4DB2-BD59-A6C34878D82A}">
                    <a16:rowId xmlns:a16="http://schemas.microsoft.com/office/drawing/2014/main" val="3462662784"/>
                  </a:ext>
                </a:extLst>
              </a:tr>
              <a:tr h="647700">
                <a:tc gridSpan="2">
                  <a:txBody>
                    <a:bodyPr/>
                    <a:lstStyle/>
                    <a:p>
                      <a:r>
                        <a:rPr lang="en-US" sz="1200" dirty="0">
                          <a:latin typeface="Futura" pitchFamily="50" charset="0"/>
                        </a:rPr>
                        <a:t>M.P.5: Navigate 30 degree sloped grass</a:t>
                      </a:r>
                    </a:p>
                  </a:txBody>
                  <a:tcPr/>
                </a:tc>
                <a:tc hMerge="1">
                  <a:txBody>
                    <a:bodyPr/>
                    <a:lstStyle/>
                    <a:p>
                      <a:pPr marL="0" indent="0">
                        <a:buFont typeface="+mj-lt"/>
                        <a:buNone/>
                      </a:pPr>
                      <a:endParaRPr lang="en-US" sz="1200" dirty="0">
                        <a:latin typeface="Futura" pitchFamily="50" charset="0"/>
                      </a:endParaRPr>
                    </a:p>
                  </a:txBody>
                  <a:tcPr/>
                </a:tc>
                <a:extLst>
                  <a:ext uri="{0D108BD9-81ED-4DB2-BD59-A6C34878D82A}">
                    <a16:rowId xmlns:a16="http://schemas.microsoft.com/office/drawing/2014/main" val="615962473"/>
                  </a:ext>
                </a:extLst>
              </a:tr>
            </a:tbl>
          </a:graphicData>
        </a:graphic>
      </p:graphicFrame>
      <p:sp>
        <p:nvSpPr>
          <p:cNvPr id="5" name="TextBox 4">
            <a:extLst>
              <a:ext uri="{FF2B5EF4-FFF2-40B4-BE49-F238E27FC236}">
                <a16:creationId xmlns:a16="http://schemas.microsoft.com/office/drawing/2014/main" id="{DDFB274F-FA7A-41B0-886B-EA896598B226}"/>
              </a:ext>
            </a:extLst>
          </p:cNvPr>
          <p:cNvSpPr txBox="1"/>
          <p:nvPr/>
        </p:nvSpPr>
        <p:spPr>
          <a:xfrm>
            <a:off x="336752" y="951978"/>
            <a:ext cx="5901210" cy="307777"/>
          </a:xfrm>
          <a:prstGeom prst="rect">
            <a:avLst/>
          </a:prstGeom>
          <a:noFill/>
        </p:spPr>
        <p:txBody>
          <a:bodyPr wrap="square" rtlCol="0">
            <a:spAutoFit/>
          </a:bodyPr>
          <a:lstStyle/>
          <a:p>
            <a:r>
              <a:rPr lang="en-US" dirty="0">
                <a:latin typeface="Futura" pitchFamily="50" charset="0"/>
              </a:rPr>
              <a:t>Location: Offline, video </a:t>
            </a:r>
            <a:r>
              <a:rPr lang="en-US">
                <a:latin typeface="Futura" pitchFamily="50" charset="0"/>
              </a:rPr>
              <a:t>with </a:t>
            </a:r>
            <a:r>
              <a:rPr lang="en-US" dirty="0">
                <a:latin typeface="Futura" pitchFamily="50" charset="0"/>
              </a:rPr>
              <a:t>measurements presented for SVE</a:t>
            </a:r>
          </a:p>
        </p:txBody>
      </p:sp>
      <p:pic>
        <p:nvPicPr>
          <p:cNvPr id="7" name="Picture 6">
            <a:extLst>
              <a:ext uri="{FF2B5EF4-FFF2-40B4-BE49-F238E27FC236}">
                <a16:creationId xmlns:a16="http://schemas.microsoft.com/office/drawing/2014/main" id="{D92D631A-E9A4-416E-B600-FCD284E24E67}"/>
              </a:ext>
            </a:extLst>
          </p:cNvPr>
          <p:cNvPicPr>
            <a:picLocks noChangeAspect="1"/>
          </p:cNvPicPr>
          <p:nvPr/>
        </p:nvPicPr>
        <p:blipFill rotWithShape="1">
          <a:blip r:embed="rId2"/>
          <a:srcRect l="18349" t="19667" r="12579"/>
          <a:stretch/>
        </p:blipFill>
        <p:spPr>
          <a:xfrm>
            <a:off x="6134837" y="1288184"/>
            <a:ext cx="2698013" cy="2353433"/>
          </a:xfrm>
          <a:prstGeom prst="rect">
            <a:avLst/>
          </a:prstGeom>
        </p:spPr>
      </p:pic>
    </p:spTree>
    <p:extLst>
      <p:ext uri="{BB962C8B-B14F-4D97-AF65-F5344CB8AC3E}">
        <p14:creationId xmlns:p14="http://schemas.microsoft.com/office/powerpoint/2010/main" val="1652275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2">
            <a:extLst>
              <a:ext uri="{FF2B5EF4-FFF2-40B4-BE49-F238E27FC236}">
                <a16:creationId xmlns:a16="http://schemas.microsoft.com/office/drawing/2014/main" id="{648B4642-4CF9-480E-A15B-30CC1156A75E}"/>
              </a:ext>
            </a:extLst>
          </p:cNvPr>
          <p:cNvSpPr txBox="1">
            <a:spLocks/>
          </p:cNvSpPr>
          <p:nvPr/>
        </p:nvSpPr>
        <p:spPr>
          <a:xfrm>
            <a:off x="311700" y="21642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Budget</a:t>
            </a:r>
            <a:endParaRPr lang="en" dirty="0">
              <a:solidFill>
                <a:srgbClr val="47BD53"/>
              </a:solidFill>
              <a:latin typeface="Futura" panose="020B0502020202020204" pitchFamily="50" charset="0"/>
            </a:endParaRPr>
          </a:p>
        </p:txBody>
      </p:sp>
      <p:graphicFrame>
        <p:nvGraphicFramePr>
          <p:cNvPr id="2" name="Table 1">
            <a:extLst>
              <a:ext uri="{FF2B5EF4-FFF2-40B4-BE49-F238E27FC236}">
                <a16:creationId xmlns:a16="http://schemas.microsoft.com/office/drawing/2014/main" id="{CB743791-3E5A-4F79-8B50-04816138A17A}"/>
              </a:ext>
            </a:extLst>
          </p:cNvPr>
          <p:cNvGraphicFramePr>
            <a:graphicFrameLocks noGrp="1"/>
          </p:cNvGraphicFramePr>
          <p:nvPr>
            <p:extLst>
              <p:ext uri="{D42A27DB-BD31-4B8C-83A1-F6EECF244321}">
                <p14:modId xmlns:p14="http://schemas.microsoft.com/office/powerpoint/2010/main" val="2580226636"/>
              </p:ext>
            </p:extLst>
          </p:nvPr>
        </p:nvGraphicFramePr>
        <p:xfrm>
          <a:off x="1524000" y="1012190"/>
          <a:ext cx="6096000" cy="1112520"/>
        </p:xfrm>
        <a:graphic>
          <a:graphicData uri="http://schemas.openxmlformats.org/drawingml/2006/table">
            <a:tbl>
              <a:tblPr firstRow="1" bandRow="1">
                <a:tableStyleId>{8FD9EE51-15E3-4F53-8C95-D321303B2477}</a:tableStyleId>
              </a:tblPr>
              <a:tblGrid>
                <a:gridCol w="3048000">
                  <a:extLst>
                    <a:ext uri="{9D8B030D-6E8A-4147-A177-3AD203B41FA5}">
                      <a16:colId xmlns:a16="http://schemas.microsoft.com/office/drawing/2014/main" val="664780413"/>
                    </a:ext>
                  </a:extLst>
                </a:gridCol>
                <a:gridCol w="3048000">
                  <a:extLst>
                    <a:ext uri="{9D8B030D-6E8A-4147-A177-3AD203B41FA5}">
                      <a16:colId xmlns:a16="http://schemas.microsoft.com/office/drawing/2014/main" val="816560628"/>
                    </a:ext>
                  </a:extLst>
                </a:gridCol>
              </a:tblGrid>
              <a:tr h="370840">
                <a:tc>
                  <a:txBody>
                    <a:bodyPr/>
                    <a:lstStyle/>
                    <a:p>
                      <a:r>
                        <a:rPr lang="en-US" sz="1400" b="1" dirty="0">
                          <a:latin typeface="Futura" pitchFamily="50" charset="0"/>
                        </a:rPr>
                        <a:t>Total Budget</a:t>
                      </a:r>
                    </a:p>
                  </a:txBody>
                  <a:tcPr/>
                </a:tc>
                <a:tc>
                  <a:txBody>
                    <a:bodyPr/>
                    <a:lstStyle/>
                    <a:p>
                      <a:r>
                        <a:rPr lang="en-US" sz="1400">
                          <a:latin typeface="Futura" pitchFamily="50" charset="0"/>
                        </a:rPr>
                        <a:t>$5,000</a:t>
                      </a:r>
                      <a:endParaRPr lang="en-US" sz="1400" dirty="0">
                        <a:latin typeface="Futura" pitchFamily="50" charset="0"/>
                      </a:endParaRPr>
                    </a:p>
                  </a:txBody>
                  <a:tcPr/>
                </a:tc>
                <a:extLst>
                  <a:ext uri="{0D108BD9-81ED-4DB2-BD59-A6C34878D82A}">
                    <a16:rowId xmlns:a16="http://schemas.microsoft.com/office/drawing/2014/main" val="3815857803"/>
                  </a:ext>
                </a:extLst>
              </a:tr>
              <a:tr h="370840">
                <a:tc>
                  <a:txBody>
                    <a:bodyPr/>
                    <a:lstStyle/>
                    <a:p>
                      <a:r>
                        <a:rPr lang="en-US" sz="1400" b="1" dirty="0">
                          <a:latin typeface="Futura" pitchFamily="50" charset="0"/>
                        </a:rPr>
                        <a:t>Grand Total</a:t>
                      </a:r>
                    </a:p>
                  </a:txBody>
                  <a:tcPr/>
                </a:tc>
                <a:tc>
                  <a:txBody>
                    <a:bodyPr/>
                    <a:lstStyle/>
                    <a:p>
                      <a:r>
                        <a:rPr lang="en-US" sz="1400" dirty="0">
                          <a:latin typeface="Futura" pitchFamily="50" charset="0"/>
                        </a:rPr>
                        <a:t>$3959.22 (79%)</a:t>
                      </a:r>
                    </a:p>
                  </a:txBody>
                  <a:tcPr/>
                </a:tc>
                <a:extLst>
                  <a:ext uri="{0D108BD9-81ED-4DB2-BD59-A6C34878D82A}">
                    <a16:rowId xmlns:a16="http://schemas.microsoft.com/office/drawing/2014/main" val="2274158419"/>
                  </a:ext>
                </a:extLst>
              </a:tr>
              <a:tr h="370840">
                <a:tc>
                  <a:txBody>
                    <a:bodyPr/>
                    <a:lstStyle/>
                    <a:p>
                      <a:r>
                        <a:rPr lang="en-US" sz="1400" b="1" dirty="0">
                          <a:latin typeface="Futura" pitchFamily="50" charset="0"/>
                        </a:rPr>
                        <a:t>Remaining Budget</a:t>
                      </a:r>
                    </a:p>
                  </a:txBody>
                  <a:tcPr/>
                </a:tc>
                <a:tc>
                  <a:txBody>
                    <a:bodyPr/>
                    <a:lstStyle/>
                    <a:p>
                      <a:r>
                        <a:rPr lang="en-US" sz="1400" b="1" dirty="0">
                          <a:solidFill>
                            <a:srgbClr val="FF0000"/>
                          </a:solidFill>
                          <a:latin typeface="Futura" pitchFamily="50" charset="0"/>
                        </a:rPr>
                        <a:t>$1040.78</a:t>
                      </a:r>
                    </a:p>
                  </a:txBody>
                  <a:tcPr/>
                </a:tc>
                <a:extLst>
                  <a:ext uri="{0D108BD9-81ED-4DB2-BD59-A6C34878D82A}">
                    <a16:rowId xmlns:a16="http://schemas.microsoft.com/office/drawing/2014/main" val="1335378465"/>
                  </a:ext>
                </a:extLst>
              </a:tr>
            </a:tbl>
          </a:graphicData>
        </a:graphic>
      </p:graphicFrame>
      <p:graphicFrame>
        <p:nvGraphicFramePr>
          <p:cNvPr id="8" name="Table 7">
            <a:extLst>
              <a:ext uri="{FF2B5EF4-FFF2-40B4-BE49-F238E27FC236}">
                <a16:creationId xmlns:a16="http://schemas.microsoft.com/office/drawing/2014/main" id="{0AC21AE7-5A38-452B-BDAD-A6E8CEFF4191}"/>
              </a:ext>
            </a:extLst>
          </p:cNvPr>
          <p:cNvGraphicFramePr>
            <a:graphicFrameLocks noGrp="1"/>
          </p:cNvGraphicFramePr>
          <p:nvPr>
            <p:extLst>
              <p:ext uri="{D42A27DB-BD31-4B8C-83A1-F6EECF244321}">
                <p14:modId xmlns:p14="http://schemas.microsoft.com/office/powerpoint/2010/main" val="3120494170"/>
              </p:ext>
            </p:extLst>
          </p:nvPr>
        </p:nvGraphicFramePr>
        <p:xfrm>
          <a:off x="1524000" y="2353310"/>
          <a:ext cx="6080760" cy="2595880"/>
        </p:xfrm>
        <a:graphic>
          <a:graphicData uri="http://schemas.openxmlformats.org/drawingml/2006/table">
            <a:tbl>
              <a:tblPr firstRow="1" bandRow="1">
                <a:tableStyleId>{8FD9EE51-15E3-4F53-8C95-D321303B2477}</a:tableStyleId>
              </a:tblPr>
              <a:tblGrid>
                <a:gridCol w="3048000">
                  <a:extLst>
                    <a:ext uri="{9D8B030D-6E8A-4147-A177-3AD203B41FA5}">
                      <a16:colId xmlns:a16="http://schemas.microsoft.com/office/drawing/2014/main" val="1026031583"/>
                    </a:ext>
                  </a:extLst>
                </a:gridCol>
                <a:gridCol w="3032760">
                  <a:extLst>
                    <a:ext uri="{9D8B030D-6E8A-4147-A177-3AD203B41FA5}">
                      <a16:colId xmlns:a16="http://schemas.microsoft.com/office/drawing/2014/main" val="1519320086"/>
                    </a:ext>
                  </a:extLst>
                </a:gridCol>
              </a:tblGrid>
              <a:tr h="370840">
                <a:tc>
                  <a:txBody>
                    <a:bodyPr/>
                    <a:lstStyle/>
                    <a:p>
                      <a:r>
                        <a:rPr lang="en-US" sz="1400" b="0" dirty="0">
                          <a:latin typeface="Futura" pitchFamily="50" charset="0"/>
                        </a:rPr>
                        <a:t>Chassis</a:t>
                      </a:r>
                    </a:p>
                  </a:txBody>
                  <a:tcPr/>
                </a:tc>
                <a:tc>
                  <a:txBody>
                    <a:bodyPr/>
                    <a:lstStyle/>
                    <a:p>
                      <a:r>
                        <a:rPr lang="en-US" sz="1400" dirty="0">
                          <a:latin typeface="Futura" pitchFamily="50" charset="0"/>
                        </a:rPr>
                        <a:t>$854.28</a:t>
                      </a:r>
                    </a:p>
                  </a:txBody>
                  <a:tcPr/>
                </a:tc>
                <a:extLst>
                  <a:ext uri="{0D108BD9-81ED-4DB2-BD59-A6C34878D82A}">
                    <a16:rowId xmlns:a16="http://schemas.microsoft.com/office/drawing/2014/main" val="4068191036"/>
                  </a:ext>
                </a:extLst>
              </a:tr>
              <a:tr h="370840">
                <a:tc>
                  <a:txBody>
                    <a:bodyPr/>
                    <a:lstStyle/>
                    <a:p>
                      <a:r>
                        <a:rPr lang="en-US" dirty="0">
                          <a:latin typeface="Futura" pitchFamily="50" charset="0"/>
                        </a:rPr>
                        <a:t>REACH RTK Kit	</a:t>
                      </a:r>
                    </a:p>
                  </a:txBody>
                  <a:tcPr/>
                </a:tc>
                <a:tc>
                  <a:txBody>
                    <a:bodyPr/>
                    <a:lstStyle/>
                    <a:p>
                      <a:r>
                        <a:rPr lang="en-US">
                          <a:latin typeface="Futura" pitchFamily="50" charset="0"/>
                        </a:rPr>
                        <a:t>$570.00</a:t>
                      </a:r>
                      <a:endParaRPr lang="en-US" dirty="0">
                        <a:latin typeface="Futura" pitchFamily="50" charset="0"/>
                      </a:endParaRPr>
                    </a:p>
                  </a:txBody>
                  <a:tcPr/>
                </a:tc>
                <a:extLst>
                  <a:ext uri="{0D108BD9-81ED-4DB2-BD59-A6C34878D82A}">
                    <a16:rowId xmlns:a16="http://schemas.microsoft.com/office/drawing/2014/main" val="2468548996"/>
                  </a:ext>
                </a:extLst>
              </a:tr>
              <a:tr h="370840">
                <a:tc>
                  <a:txBody>
                    <a:bodyPr/>
                    <a:lstStyle/>
                    <a:p>
                      <a:r>
                        <a:rPr lang="en-US" dirty="0">
                          <a:latin typeface="Futura" pitchFamily="50" charset="0"/>
                        </a:rPr>
                        <a:t>Nvidia Jetson TX2</a:t>
                      </a:r>
                    </a:p>
                  </a:txBody>
                  <a:tcPr/>
                </a:tc>
                <a:tc>
                  <a:txBody>
                    <a:bodyPr/>
                    <a:lstStyle/>
                    <a:p>
                      <a:r>
                        <a:rPr lang="en-US" dirty="0">
                          <a:latin typeface="Futura" pitchFamily="50" charset="0"/>
                        </a:rPr>
                        <a:t>$300</a:t>
                      </a:r>
                    </a:p>
                  </a:txBody>
                  <a:tcPr/>
                </a:tc>
                <a:extLst>
                  <a:ext uri="{0D108BD9-81ED-4DB2-BD59-A6C34878D82A}">
                    <a16:rowId xmlns:a16="http://schemas.microsoft.com/office/drawing/2014/main" val="10655119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Futura" pitchFamily="50" charset="0"/>
                        </a:rPr>
                        <a:t>Electric Mower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Futura" pitchFamily="50" charset="0"/>
                        </a:rPr>
                        <a:t>$289.33</a:t>
                      </a:r>
                      <a:endParaRPr lang="en-US" dirty="0">
                        <a:latin typeface="Futura" pitchFamily="50" charset="0"/>
                      </a:endParaRPr>
                    </a:p>
                  </a:txBody>
                  <a:tcPr/>
                </a:tc>
                <a:extLst>
                  <a:ext uri="{0D108BD9-81ED-4DB2-BD59-A6C34878D82A}">
                    <a16:rowId xmlns:a16="http://schemas.microsoft.com/office/drawing/2014/main" val="1657465489"/>
                  </a:ext>
                </a:extLst>
              </a:tr>
              <a:tr h="370840">
                <a:tc>
                  <a:txBody>
                    <a:bodyPr/>
                    <a:lstStyle/>
                    <a:p>
                      <a:r>
                        <a:rPr lang="en-US">
                          <a:latin typeface="Futura" pitchFamily="50" charset="0"/>
                        </a:rPr>
                        <a:t>GNSS Antennas (2x)</a:t>
                      </a:r>
                      <a:endParaRPr lang="en-US" dirty="0">
                        <a:latin typeface="Futura" pitchFamily="50" charset="0"/>
                      </a:endParaRPr>
                    </a:p>
                  </a:txBody>
                  <a:tcPr/>
                </a:tc>
                <a:tc>
                  <a:txBody>
                    <a:bodyPr/>
                    <a:lstStyle/>
                    <a:p>
                      <a:r>
                        <a:rPr lang="en-US" dirty="0">
                          <a:latin typeface="Futura" pitchFamily="50" charset="0"/>
                        </a:rPr>
                        <a:t>$390.00</a:t>
                      </a:r>
                    </a:p>
                  </a:txBody>
                  <a:tcPr/>
                </a:tc>
                <a:extLst>
                  <a:ext uri="{0D108BD9-81ED-4DB2-BD59-A6C34878D82A}">
                    <a16:rowId xmlns:a16="http://schemas.microsoft.com/office/drawing/2014/main" val="667232589"/>
                  </a:ext>
                </a:extLst>
              </a:tr>
              <a:tr h="370840">
                <a:tc>
                  <a:txBody>
                    <a:bodyPr/>
                    <a:lstStyle/>
                    <a:p>
                      <a:r>
                        <a:rPr lang="en-US">
                          <a:latin typeface="Futura" pitchFamily="50" charset="0"/>
                        </a:rPr>
                        <a:t>Spare 36V Lead Acid Batteries (2x)</a:t>
                      </a:r>
                      <a:endParaRPr lang="en-US" dirty="0">
                        <a:latin typeface="Futura" pitchFamily="50"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Futura" pitchFamily="50" charset="0"/>
                        </a:rPr>
                        <a:t>$279.98</a:t>
                      </a:r>
                    </a:p>
                  </a:txBody>
                  <a:tcPr/>
                </a:tc>
                <a:extLst>
                  <a:ext uri="{0D108BD9-81ED-4DB2-BD59-A6C34878D82A}">
                    <a16:rowId xmlns:a16="http://schemas.microsoft.com/office/drawing/2014/main" val="42495793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Futura" pitchFamily="50" charset="0"/>
                        </a:rPr>
                        <a:t>Roboclaw Motor Drivers (2x)</a:t>
                      </a:r>
                      <a:endParaRPr lang="en-US" dirty="0">
                        <a:latin typeface="Futura" pitchFamily="50"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Futura" pitchFamily="50" charset="0"/>
                        </a:rPr>
                        <a:t>$179.90</a:t>
                      </a:r>
                    </a:p>
                  </a:txBody>
                  <a:tcPr/>
                </a:tc>
                <a:extLst>
                  <a:ext uri="{0D108BD9-81ED-4DB2-BD59-A6C34878D82A}">
                    <a16:rowId xmlns:a16="http://schemas.microsoft.com/office/drawing/2014/main" val="2282563545"/>
                  </a:ext>
                </a:extLst>
              </a:tr>
            </a:tbl>
          </a:graphicData>
        </a:graphic>
      </p:graphicFrame>
    </p:spTree>
    <p:extLst>
      <p:ext uri="{BB962C8B-B14F-4D97-AF65-F5344CB8AC3E}">
        <p14:creationId xmlns:p14="http://schemas.microsoft.com/office/powerpoint/2010/main" val="1961761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aphicFrame>
        <p:nvGraphicFramePr>
          <p:cNvPr id="206" name="Shape 206"/>
          <p:cNvGraphicFramePr/>
          <p:nvPr>
            <p:extLst>
              <p:ext uri="{D42A27DB-BD31-4B8C-83A1-F6EECF244321}">
                <p14:modId xmlns:p14="http://schemas.microsoft.com/office/powerpoint/2010/main" val="2524868659"/>
              </p:ext>
            </p:extLst>
          </p:nvPr>
        </p:nvGraphicFramePr>
        <p:xfrm>
          <a:off x="311700" y="789125"/>
          <a:ext cx="8690775" cy="3774591"/>
        </p:xfrm>
        <a:graphic>
          <a:graphicData uri="http://schemas.openxmlformats.org/drawingml/2006/table">
            <a:tbl>
              <a:tblPr>
                <a:noFill/>
                <a:tableStyleId>{8FD9EE51-15E3-4F53-8C95-D321303B2477}</a:tableStyleId>
              </a:tblPr>
              <a:tblGrid>
                <a:gridCol w="481100">
                  <a:extLst>
                    <a:ext uri="{9D8B030D-6E8A-4147-A177-3AD203B41FA5}">
                      <a16:colId xmlns:a16="http://schemas.microsoft.com/office/drawing/2014/main" val="20000"/>
                    </a:ext>
                  </a:extLst>
                </a:gridCol>
                <a:gridCol w="2353375">
                  <a:extLst>
                    <a:ext uri="{9D8B030D-6E8A-4147-A177-3AD203B41FA5}">
                      <a16:colId xmlns:a16="http://schemas.microsoft.com/office/drawing/2014/main" val="20001"/>
                    </a:ext>
                  </a:extLst>
                </a:gridCol>
                <a:gridCol w="2128950">
                  <a:extLst>
                    <a:ext uri="{9D8B030D-6E8A-4147-A177-3AD203B41FA5}">
                      <a16:colId xmlns:a16="http://schemas.microsoft.com/office/drawing/2014/main" val="20002"/>
                    </a:ext>
                  </a:extLst>
                </a:gridCol>
                <a:gridCol w="494525">
                  <a:extLst>
                    <a:ext uri="{9D8B030D-6E8A-4147-A177-3AD203B41FA5}">
                      <a16:colId xmlns:a16="http://schemas.microsoft.com/office/drawing/2014/main" val="20003"/>
                    </a:ext>
                  </a:extLst>
                </a:gridCol>
                <a:gridCol w="690075">
                  <a:extLst>
                    <a:ext uri="{9D8B030D-6E8A-4147-A177-3AD203B41FA5}">
                      <a16:colId xmlns:a16="http://schemas.microsoft.com/office/drawing/2014/main" val="20004"/>
                    </a:ext>
                  </a:extLst>
                </a:gridCol>
                <a:gridCol w="2542750">
                  <a:extLst>
                    <a:ext uri="{9D8B030D-6E8A-4147-A177-3AD203B41FA5}">
                      <a16:colId xmlns:a16="http://schemas.microsoft.com/office/drawing/2014/main" val="20005"/>
                    </a:ext>
                  </a:extLst>
                </a:gridCol>
              </a:tblGrid>
              <a:tr h="457188">
                <a:tc>
                  <a:txBody>
                    <a:bodyPr/>
                    <a:lstStyle/>
                    <a:p>
                      <a:pPr marL="0" lvl="0" indent="0" rtl="0">
                        <a:lnSpc>
                          <a:spcPct val="100000"/>
                        </a:lnSpc>
                        <a:spcBef>
                          <a:spcPts val="0"/>
                        </a:spcBef>
                        <a:spcAft>
                          <a:spcPts val="0"/>
                        </a:spcAft>
                        <a:buNone/>
                      </a:pPr>
                      <a:r>
                        <a:rPr lang="en" sz="1000" dirty="0">
                          <a:latin typeface="Futura" pitchFamily="50" charset="0"/>
                        </a:rPr>
                        <a:t>ID</a:t>
                      </a:r>
                    </a:p>
                  </a:txBody>
                  <a:tcPr marL="91425" marR="91425" marT="91425" marB="91425"/>
                </a:tc>
                <a:tc>
                  <a:txBody>
                    <a:bodyPr/>
                    <a:lstStyle/>
                    <a:p>
                      <a:pPr lvl="0" indent="114300" rtl="0">
                        <a:lnSpc>
                          <a:spcPct val="100000"/>
                        </a:lnSpc>
                        <a:spcBef>
                          <a:spcPts val="0"/>
                        </a:spcBef>
                        <a:spcAft>
                          <a:spcPts val="0"/>
                        </a:spcAft>
                        <a:buNone/>
                      </a:pPr>
                      <a:r>
                        <a:rPr lang="en" sz="1000">
                          <a:latin typeface="Futura" pitchFamily="50" charset="0"/>
                        </a:rPr>
                        <a:t>Risk</a:t>
                      </a:r>
                    </a:p>
                  </a:txBody>
                  <a:tcPr marL="91425" marR="91425" marT="91425" marB="91425"/>
                </a:tc>
                <a:tc>
                  <a:txBody>
                    <a:bodyPr/>
                    <a:lstStyle/>
                    <a:p>
                      <a:pPr lvl="0" rtl="0">
                        <a:lnSpc>
                          <a:spcPct val="100000"/>
                        </a:lnSpc>
                        <a:spcBef>
                          <a:spcPts val="0"/>
                        </a:spcBef>
                        <a:spcAft>
                          <a:spcPts val="0"/>
                        </a:spcAft>
                        <a:buNone/>
                      </a:pPr>
                      <a:r>
                        <a:rPr lang="en" sz="1000">
                          <a:latin typeface="Futura" pitchFamily="50" charset="0"/>
                        </a:rPr>
                        <a:t>Description</a:t>
                      </a:r>
                    </a:p>
                  </a:txBody>
                  <a:tcPr marL="91425" marR="91425" marT="91425" marB="91425"/>
                </a:tc>
                <a:tc>
                  <a:txBody>
                    <a:bodyPr/>
                    <a:lstStyle/>
                    <a:p>
                      <a:pPr lvl="0" rtl="0">
                        <a:lnSpc>
                          <a:spcPct val="100000"/>
                        </a:lnSpc>
                        <a:spcBef>
                          <a:spcPts val="0"/>
                        </a:spcBef>
                        <a:spcAft>
                          <a:spcPts val="0"/>
                        </a:spcAft>
                        <a:buNone/>
                      </a:pPr>
                      <a:r>
                        <a:rPr lang="en" sz="1000" dirty="0">
                          <a:latin typeface="Futura" pitchFamily="50" charset="0"/>
                        </a:rPr>
                        <a:t>Prob</a:t>
                      </a:r>
                    </a:p>
                  </a:txBody>
                  <a:tcPr marL="91425" marR="91425" marT="91425" marB="91425"/>
                </a:tc>
                <a:tc>
                  <a:txBody>
                    <a:bodyPr/>
                    <a:lstStyle/>
                    <a:p>
                      <a:pPr lvl="0" rtl="0">
                        <a:lnSpc>
                          <a:spcPct val="100000"/>
                        </a:lnSpc>
                        <a:spcBef>
                          <a:spcPts val="0"/>
                        </a:spcBef>
                        <a:spcAft>
                          <a:spcPts val="0"/>
                        </a:spcAft>
                        <a:buNone/>
                      </a:pPr>
                      <a:r>
                        <a:rPr lang="en" sz="1000" dirty="0">
                          <a:latin typeface="Futura" pitchFamily="50" charset="0"/>
                        </a:rPr>
                        <a:t>Critical</a:t>
                      </a:r>
                    </a:p>
                    <a:p>
                      <a:pPr lvl="0" rtl="0">
                        <a:lnSpc>
                          <a:spcPct val="100000"/>
                        </a:lnSpc>
                        <a:spcBef>
                          <a:spcPts val="0"/>
                        </a:spcBef>
                        <a:spcAft>
                          <a:spcPts val="0"/>
                        </a:spcAft>
                        <a:buNone/>
                      </a:pPr>
                      <a:r>
                        <a:rPr lang="en" sz="1000" dirty="0">
                          <a:latin typeface="Futura" pitchFamily="50" charset="0"/>
                        </a:rPr>
                        <a:t>Level</a:t>
                      </a:r>
                    </a:p>
                  </a:txBody>
                  <a:tcPr marL="91425" marR="91425" marT="91425" marB="91425"/>
                </a:tc>
                <a:tc>
                  <a:txBody>
                    <a:bodyPr/>
                    <a:lstStyle/>
                    <a:p>
                      <a:pPr lvl="0">
                        <a:lnSpc>
                          <a:spcPct val="100000"/>
                        </a:lnSpc>
                        <a:spcBef>
                          <a:spcPts val="0"/>
                        </a:spcBef>
                        <a:spcAft>
                          <a:spcPts val="0"/>
                        </a:spcAft>
                        <a:buNone/>
                      </a:pPr>
                      <a:r>
                        <a:rPr lang="en" sz="1000" dirty="0">
                          <a:latin typeface="Futura" pitchFamily="50" charset="0"/>
                        </a:rPr>
                        <a:t>Mitigation</a:t>
                      </a:r>
                    </a:p>
                  </a:txBody>
                  <a:tcPr marL="91425" marR="91425" marT="91425" marB="91425"/>
                </a:tc>
                <a:extLst>
                  <a:ext uri="{0D108BD9-81ED-4DB2-BD59-A6C34878D82A}">
                    <a16:rowId xmlns:a16="http://schemas.microsoft.com/office/drawing/2014/main" val="10000"/>
                  </a:ext>
                </a:extLst>
              </a:tr>
              <a:tr h="543903">
                <a:tc>
                  <a:txBody>
                    <a:bodyPr/>
                    <a:lstStyle/>
                    <a:p>
                      <a:pPr marL="0" lvl="0" indent="0" rtl="0">
                        <a:lnSpc>
                          <a:spcPct val="100000"/>
                        </a:lnSpc>
                        <a:spcBef>
                          <a:spcPts val="0"/>
                        </a:spcBef>
                        <a:spcAft>
                          <a:spcPts val="0"/>
                        </a:spcAft>
                        <a:buNone/>
                      </a:pPr>
                      <a:r>
                        <a:rPr lang="en" sz="1000" dirty="0">
                          <a:latin typeface="Futura" pitchFamily="50" charset="0"/>
                        </a:rPr>
                        <a:t>1</a:t>
                      </a:r>
                    </a:p>
                  </a:txBody>
                  <a:tcPr marL="91425" marR="91425" marT="91425" marB="91425"/>
                </a:tc>
                <a:tc>
                  <a:txBody>
                    <a:bodyPr/>
                    <a:lstStyle/>
                    <a:p>
                      <a:pPr marL="0" lvl="0" indent="-69850" rtl="0">
                        <a:lnSpc>
                          <a:spcPct val="100000"/>
                        </a:lnSpc>
                        <a:spcBef>
                          <a:spcPts val="0"/>
                        </a:spcBef>
                        <a:spcAft>
                          <a:spcPts val="0"/>
                        </a:spcAft>
                        <a:buClr>
                          <a:schemeClr val="dk1"/>
                        </a:buClr>
                        <a:buSzPct val="110000"/>
                        <a:buFont typeface="Arial"/>
                        <a:buNone/>
                      </a:pPr>
                      <a:r>
                        <a:rPr lang="en-US" sz="1000" dirty="0">
                          <a:latin typeface="Futura" pitchFamily="50" charset="0"/>
                        </a:rPr>
                        <a:t>Unplanned electro-thermal events</a:t>
                      </a:r>
                    </a:p>
                    <a:p>
                      <a:pPr lvl="0" rtl="0">
                        <a:lnSpc>
                          <a:spcPct val="100000"/>
                        </a:lnSpc>
                        <a:spcBef>
                          <a:spcPts val="0"/>
                        </a:spcBef>
                        <a:spcAft>
                          <a:spcPts val="0"/>
                        </a:spcAft>
                        <a:buNone/>
                      </a:pPr>
                      <a:endParaRPr lang="en-US" sz="1000" dirty="0">
                        <a:latin typeface="Futura" pitchFamily="50" charset="0"/>
                      </a:endParaRPr>
                    </a:p>
                  </a:txBody>
                  <a:tcPr marL="91425" marR="91425" marT="91425" marB="91425"/>
                </a:tc>
                <a:tc>
                  <a:txBody>
                    <a:bodyPr/>
                    <a:lstStyle/>
                    <a:p>
                      <a:pPr lvl="0" rtl="0">
                        <a:spcBef>
                          <a:spcPts val="0"/>
                        </a:spcBef>
                        <a:spcAft>
                          <a:spcPts val="0"/>
                        </a:spcAft>
                        <a:buClr>
                          <a:schemeClr val="dk1"/>
                        </a:buClr>
                        <a:buSzPct val="110000"/>
                        <a:buFont typeface="Arial"/>
                        <a:buNone/>
                      </a:pPr>
                      <a:r>
                        <a:rPr lang="en" sz="1000" dirty="0">
                          <a:latin typeface="Futura" pitchFamily="50" charset="0"/>
                        </a:rPr>
                        <a:t>Fire or explosion due to mis-</a:t>
                      </a:r>
                      <a:r>
                        <a:rPr lang="en-US" sz="1000" dirty="0">
                          <a:latin typeface="Futura" pitchFamily="50" charset="0"/>
                        </a:rPr>
                        <a:t>handling of batteries</a:t>
                      </a:r>
                      <a:endParaRPr lang="en" sz="1000" dirty="0">
                        <a:latin typeface="Futura" pitchFamily="50" charset="0"/>
                      </a:endParaRPr>
                    </a:p>
                  </a:txBody>
                  <a:tcPr marL="91425" marR="91425" marT="91425" marB="91425"/>
                </a:tc>
                <a:tc>
                  <a:txBody>
                    <a:bodyPr/>
                    <a:lstStyle/>
                    <a:p>
                      <a:pPr lvl="0" algn="ctr">
                        <a:lnSpc>
                          <a:spcPct val="100000"/>
                        </a:lnSpc>
                        <a:spcBef>
                          <a:spcPts val="0"/>
                        </a:spcBef>
                        <a:spcAft>
                          <a:spcPts val="0"/>
                        </a:spcAft>
                        <a:buNone/>
                      </a:pPr>
                      <a:r>
                        <a:rPr lang="en" sz="1000" dirty="0">
                          <a:latin typeface="Futura" pitchFamily="50" charset="0"/>
                        </a:rPr>
                        <a:t>1</a:t>
                      </a:r>
                    </a:p>
                  </a:txBody>
                  <a:tcPr marL="91425" marR="91425" marT="91425" marB="91425"/>
                </a:tc>
                <a:tc>
                  <a:txBody>
                    <a:bodyPr/>
                    <a:lstStyle/>
                    <a:p>
                      <a:pPr lvl="0" algn="ctr" rtl="0">
                        <a:lnSpc>
                          <a:spcPct val="100000"/>
                        </a:lnSpc>
                        <a:spcBef>
                          <a:spcPts val="0"/>
                        </a:spcBef>
                        <a:spcAft>
                          <a:spcPts val="0"/>
                        </a:spcAft>
                        <a:buNone/>
                      </a:pPr>
                      <a:r>
                        <a:rPr lang="en" sz="1000" dirty="0">
                          <a:latin typeface="Futura" pitchFamily="50" charset="0"/>
                        </a:rPr>
                        <a:t>3</a:t>
                      </a:r>
                    </a:p>
                  </a:txBody>
                  <a:tcPr marL="91425" marR="91425" marT="91425" marB="91425"/>
                </a:tc>
                <a:tc>
                  <a:txBody>
                    <a:bodyPr/>
                    <a:lstStyle/>
                    <a:p>
                      <a:pPr lvl="0" rtl="0">
                        <a:lnSpc>
                          <a:spcPct val="100000"/>
                        </a:lnSpc>
                        <a:spcBef>
                          <a:spcPts val="0"/>
                        </a:spcBef>
                        <a:spcAft>
                          <a:spcPts val="0"/>
                        </a:spcAft>
                        <a:buNone/>
                      </a:pPr>
                      <a:r>
                        <a:rPr lang="en" sz="1000" dirty="0">
                          <a:latin typeface="Futura" pitchFamily="50" charset="0"/>
                        </a:rPr>
                        <a:t>Don’t connect batteries in parallel without load balancing. Spare batteries ordered</a:t>
                      </a:r>
                    </a:p>
                  </a:txBody>
                  <a:tcPr marL="91425" marR="91425" marT="91425" marB="91425"/>
                </a:tc>
                <a:extLst>
                  <a:ext uri="{0D108BD9-81ED-4DB2-BD59-A6C34878D82A}">
                    <a16:rowId xmlns:a16="http://schemas.microsoft.com/office/drawing/2014/main" val="10001"/>
                  </a:ext>
                </a:extLst>
              </a:tr>
              <a:tr h="457188">
                <a:tc>
                  <a:txBody>
                    <a:bodyPr/>
                    <a:lstStyle/>
                    <a:p>
                      <a:pPr marL="0" lvl="0" indent="0" rtl="0">
                        <a:lnSpc>
                          <a:spcPct val="100000"/>
                        </a:lnSpc>
                        <a:spcBef>
                          <a:spcPts val="0"/>
                        </a:spcBef>
                        <a:spcAft>
                          <a:spcPts val="0"/>
                        </a:spcAft>
                        <a:buNone/>
                      </a:pPr>
                      <a:r>
                        <a:rPr lang="en" sz="1000" strike="sngStrike" dirty="0">
                          <a:latin typeface="Futura" pitchFamily="50" charset="0"/>
                        </a:rPr>
                        <a:t>2</a:t>
                      </a:r>
                    </a:p>
                  </a:txBody>
                  <a:tcPr marL="91425" marR="91425" marT="91425" marB="91425"/>
                </a:tc>
                <a:tc>
                  <a:txBody>
                    <a:bodyPr/>
                    <a:lstStyle/>
                    <a:p>
                      <a:pPr marL="0" lvl="0" indent="-69850" rtl="0">
                        <a:lnSpc>
                          <a:spcPct val="100000"/>
                        </a:lnSpc>
                        <a:spcBef>
                          <a:spcPts val="0"/>
                        </a:spcBef>
                        <a:spcAft>
                          <a:spcPts val="0"/>
                        </a:spcAft>
                        <a:buClr>
                          <a:schemeClr val="dk1"/>
                        </a:buClr>
                        <a:buSzPct val="110000"/>
                        <a:buFont typeface="Arial"/>
                        <a:buNone/>
                      </a:pPr>
                      <a:r>
                        <a:rPr lang="en" sz="1000" strike="sngStrike" dirty="0">
                          <a:latin typeface="Futura" pitchFamily="50" charset="0"/>
                        </a:rPr>
                        <a:t>No permanent rtk mount</a:t>
                      </a:r>
                    </a:p>
                  </a:txBody>
                  <a:tcPr marL="91425" marR="91425" marT="91425" marB="91425"/>
                </a:tc>
                <a:tc>
                  <a:txBody>
                    <a:bodyPr/>
                    <a:lstStyle/>
                    <a:p>
                      <a:pPr lvl="0" rtl="0">
                        <a:lnSpc>
                          <a:spcPct val="100000"/>
                        </a:lnSpc>
                        <a:spcBef>
                          <a:spcPts val="0"/>
                        </a:spcBef>
                        <a:spcAft>
                          <a:spcPts val="0"/>
                        </a:spcAft>
                        <a:buNone/>
                      </a:pPr>
                      <a:r>
                        <a:rPr lang="en" sz="1000" strike="sngStrike" dirty="0">
                          <a:latin typeface="Futura" pitchFamily="50" charset="0"/>
                        </a:rPr>
                        <a:t>The position of the base station moves from day to day</a:t>
                      </a:r>
                    </a:p>
                  </a:txBody>
                  <a:tcPr marL="91425" marR="91425" marT="91425" marB="91425"/>
                </a:tc>
                <a:tc>
                  <a:txBody>
                    <a:bodyPr/>
                    <a:lstStyle/>
                    <a:p>
                      <a:pPr lvl="0" algn="ctr" rtl="0">
                        <a:lnSpc>
                          <a:spcPct val="100000"/>
                        </a:lnSpc>
                        <a:spcBef>
                          <a:spcPts val="0"/>
                        </a:spcBef>
                        <a:spcAft>
                          <a:spcPts val="0"/>
                        </a:spcAft>
                        <a:buNone/>
                      </a:pPr>
                      <a:r>
                        <a:rPr lang="en" sz="1000" strike="sngStrike" dirty="0">
                          <a:latin typeface="Futura" pitchFamily="50" charset="0"/>
                        </a:rPr>
                        <a:t>1</a:t>
                      </a:r>
                    </a:p>
                  </a:txBody>
                  <a:tcPr marL="91425" marR="91425" marT="91425" marB="91425"/>
                </a:tc>
                <a:tc>
                  <a:txBody>
                    <a:bodyPr/>
                    <a:lstStyle/>
                    <a:p>
                      <a:pPr lvl="0" algn="ctr" rtl="0">
                        <a:lnSpc>
                          <a:spcPct val="100000"/>
                        </a:lnSpc>
                        <a:spcBef>
                          <a:spcPts val="0"/>
                        </a:spcBef>
                        <a:spcAft>
                          <a:spcPts val="0"/>
                        </a:spcAft>
                        <a:buNone/>
                      </a:pPr>
                      <a:r>
                        <a:rPr lang="en" sz="1000" strike="sngStrike" dirty="0">
                          <a:latin typeface="Futura" pitchFamily="50" charset="0"/>
                        </a:rPr>
                        <a:t>1</a:t>
                      </a:r>
                    </a:p>
                  </a:txBody>
                  <a:tcPr marL="91425" marR="91425" marT="91425" marB="91425"/>
                </a:tc>
                <a:tc>
                  <a:txBody>
                    <a:bodyPr/>
                    <a:lstStyle/>
                    <a:p>
                      <a:pPr lvl="0">
                        <a:lnSpc>
                          <a:spcPct val="100000"/>
                        </a:lnSpc>
                        <a:spcBef>
                          <a:spcPts val="0"/>
                        </a:spcBef>
                        <a:spcAft>
                          <a:spcPts val="0"/>
                        </a:spcAft>
                        <a:buNone/>
                      </a:pPr>
                      <a:r>
                        <a:rPr lang="en" sz="1000" strike="sngStrike" dirty="0">
                          <a:latin typeface="Futura" pitchFamily="50" charset="0"/>
                        </a:rPr>
                        <a:t>Visit test site ahead of time and establish a repeatable location for RTK placement</a:t>
                      </a:r>
                    </a:p>
                  </a:txBody>
                  <a:tcPr marL="91425" marR="91425" marT="91425" marB="91425"/>
                </a:tc>
                <a:extLst>
                  <a:ext uri="{0D108BD9-81ED-4DB2-BD59-A6C34878D82A}">
                    <a16:rowId xmlns:a16="http://schemas.microsoft.com/office/drawing/2014/main" val="10002"/>
                  </a:ext>
                </a:extLst>
              </a:tr>
              <a:tr h="457188">
                <a:tc>
                  <a:txBody>
                    <a:bodyPr/>
                    <a:lstStyle/>
                    <a:p>
                      <a:pPr marL="0" lvl="0" indent="0" rtl="0">
                        <a:lnSpc>
                          <a:spcPct val="100000"/>
                        </a:lnSpc>
                        <a:spcBef>
                          <a:spcPts val="0"/>
                        </a:spcBef>
                        <a:spcAft>
                          <a:spcPts val="0"/>
                        </a:spcAft>
                        <a:buNone/>
                      </a:pPr>
                      <a:r>
                        <a:rPr lang="en" sz="1000" dirty="0">
                          <a:latin typeface="Futura" pitchFamily="50" charset="0"/>
                        </a:rPr>
                        <a:t>3</a:t>
                      </a:r>
                    </a:p>
                  </a:txBody>
                  <a:tcPr marL="91425" marR="91425" marT="91425" marB="91425"/>
                </a:tc>
                <a:tc>
                  <a:txBody>
                    <a:bodyPr/>
                    <a:lstStyle/>
                    <a:p>
                      <a:pPr marL="0" lvl="0" indent="-69850" rtl="0">
                        <a:lnSpc>
                          <a:spcPct val="100000"/>
                        </a:lnSpc>
                        <a:spcBef>
                          <a:spcPts val="0"/>
                        </a:spcBef>
                        <a:spcAft>
                          <a:spcPts val="0"/>
                        </a:spcAft>
                        <a:buClr>
                          <a:schemeClr val="dk1"/>
                        </a:buClr>
                        <a:buSzPct val="110000"/>
                        <a:buFont typeface="Arial"/>
                        <a:buNone/>
                      </a:pPr>
                      <a:r>
                        <a:rPr lang="en" sz="1000" dirty="0">
                          <a:latin typeface="Futura" pitchFamily="50" charset="0"/>
                        </a:rPr>
                        <a:t>Damage to GPS units - long lead time   </a:t>
                      </a:r>
                    </a:p>
                  </a:txBody>
                  <a:tcPr marL="91425" marR="91425" marT="91425" marB="91425"/>
                </a:tc>
                <a:tc>
                  <a:txBody>
                    <a:bodyPr/>
                    <a:lstStyle/>
                    <a:p>
                      <a:pPr lvl="0" rtl="0">
                        <a:lnSpc>
                          <a:spcPct val="100000"/>
                        </a:lnSpc>
                        <a:spcBef>
                          <a:spcPts val="0"/>
                        </a:spcBef>
                        <a:spcAft>
                          <a:spcPts val="0"/>
                        </a:spcAft>
                        <a:buNone/>
                      </a:pPr>
                      <a:r>
                        <a:rPr lang="en" sz="1000" dirty="0">
                          <a:latin typeface="Futura" pitchFamily="50" charset="0"/>
                        </a:rPr>
                        <a:t>GPS comes on a boat from China</a:t>
                      </a:r>
                    </a:p>
                  </a:txBody>
                  <a:tcPr marL="91425" marR="91425" marT="91425" marB="91425"/>
                </a:tc>
                <a:tc>
                  <a:txBody>
                    <a:bodyPr/>
                    <a:lstStyle/>
                    <a:p>
                      <a:pPr lvl="0" algn="ctr">
                        <a:lnSpc>
                          <a:spcPct val="100000"/>
                        </a:lnSpc>
                        <a:spcBef>
                          <a:spcPts val="0"/>
                        </a:spcBef>
                        <a:spcAft>
                          <a:spcPts val="0"/>
                        </a:spcAft>
                        <a:buNone/>
                      </a:pPr>
                      <a:r>
                        <a:rPr lang="en" sz="1000" dirty="0">
                          <a:latin typeface="Futura" pitchFamily="50" charset="0"/>
                        </a:rPr>
                        <a:t>2</a:t>
                      </a:r>
                    </a:p>
                  </a:txBody>
                  <a:tcPr marL="91425" marR="91425" marT="91425" marB="91425"/>
                </a:tc>
                <a:tc>
                  <a:txBody>
                    <a:bodyPr/>
                    <a:lstStyle/>
                    <a:p>
                      <a:pPr lvl="0" algn="ctr" rtl="0">
                        <a:lnSpc>
                          <a:spcPct val="100000"/>
                        </a:lnSpc>
                        <a:spcBef>
                          <a:spcPts val="0"/>
                        </a:spcBef>
                        <a:spcAft>
                          <a:spcPts val="0"/>
                        </a:spcAft>
                        <a:buNone/>
                      </a:pPr>
                      <a:r>
                        <a:rPr lang="en" sz="1000" dirty="0">
                          <a:latin typeface="Futura" pitchFamily="50" charset="0"/>
                        </a:rPr>
                        <a:t>4</a:t>
                      </a:r>
                    </a:p>
                  </a:txBody>
                  <a:tcPr marL="91425" marR="91425" marT="91425" marB="91425"/>
                </a:tc>
                <a:tc>
                  <a:txBody>
                    <a:bodyPr/>
                    <a:lstStyle/>
                    <a:p>
                      <a:pPr lvl="0">
                        <a:lnSpc>
                          <a:spcPct val="100000"/>
                        </a:lnSpc>
                        <a:spcBef>
                          <a:spcPts val="0"/>
                        </a:spcBef>
                        <a:spcAft>
                          <a:spcPts val="0"/>
                        </a:spcAft>
                        <a:buNone/>
                      </a:pPr>
                      <a:r>
                        <a:rPr lang="en" sz="1000" dirty="0">
                          <a:latin typeface="Futura" pitchFamily="50" charset="0"/>
                        </a:rPr>
                        <a:t>Electrical and mechanical protections</a:t>
                      </a:r>
                    </a:p>
                  </a:txBody>
                  <a:tcPr marL="91425" marR="91425" marT="91425" marB="91425"/>
                </a:tc>
                <a:extLst>
                  <a:ext uri="{0D108BD9-81ED-4DB2-BD59-A6C34878D82A}">
                    <a16:rowId xmlns:a16="http://schemas.microsoft.com/office/drawing/2014/main" val="10003"/>
                  </a:ext>
                </a:extLst>
              </a:tr>
              <a:tr h="314308">
                <a:tc>
                  <a:txBody>
                    <a:bodyPr/>
                    <a:lstStyle/>
                    <a:p>
                      <a:pPr marL="0" lvl="0" indent="0" rtl="0">
                        <a:lnSpc>
                          <a:spcPct val="100000"/>
                        </a:lnSpc>
                        <a:spcBef>
                          <a:spcPts val="0"/>
                        </a:spcBef>
                        <a:spcAft>
                          <a:spcPts val="0"/>
                        </a:spcAft>
                        <a:buNone/>
                      </a:pPr>
                      <a:r>
                        <a:rPr lang="en" sz="1000" b="0" strike="sngStrike" dirty="0">
                          <a:latin typeface="Futura" pitchFamily="50" charset="0"/>
                        </a:rPr>
                        <a:t>4</a:t>
                      </a:r>
                    </a:p>
                  </a:txBody>
                  <a:tcPr marL="91425" marR="91425" marT="91425" marB="91425"/>
                </a:tc>
                <a:tc>
                  <a:txBody>
                    <a:bodyPr/>
                    <a:lstStyle/>
                    <a:p>
                      <a:pPr marL="0" lvl="0" indent="-69850" rtl="0">
                        <a:lnSpc>
                          <a:spcPct val="100000"/>
                        </a:lnSpc>
                        <a:spcBef>
                          <a:spcPts val="0"/>
                        </a:spcBef>
                        <a:spcAft>
                          <a:spcPts val="0"/>
                        </a:spcAft>
                        <a:buClr>
                          <a:schemeClr val="dk1"/>
                        </a:buClr>
                        <a:buSzPct val="110000"/>
                        <a:buFont typeface="Arial"/>
                        <a:buNone/>
                      </a:pPr>
                      <a:r>
                        <a:rPr lang="en" sz="1000" strike="sngStrike" dirty="0">
                          <a:latin typeface="Futura" pitchFamily="50" charset="0"/>
                        </a:rPr>
                        <a:t>RTK not getting fix</a:t>
                      </a:r>
                    </a:p>
                  </a:txBody>
                  <a:tcPr marL="91425" marR="91425" marT="91425" marB="91425"/>
                </a:tc>
                <a:tc>
                  <a:txBody>
                    <a:bodyPr/>
                    <a:lstStyle/>
                    <a:p>
                      <a:pPr lvl="0" rtl="0">
                        <a:lnSpc>
                          <a:spcPct val="100000"/>
                        </a:lnSpc>
                        <a:spcBef>
                          <a:spcPts val="0"/>
                        </a:spcBef>
                        <a:spcAft>
                          <a:spcPts val="0"/>
                        </a:spcAft>
                        <a:buNone/>
                      </a:pPr>
                      <a:r>
                        <a:rPr lang="en" sz="1000" strike="sngStrike" dirty="0">
                          <a:latin typeface="Futura" pitchFamily="50" charset="0"/>
                        </a:rPr>
                        <a:t>GPS signal is attenuated or noisy</a:t>
                      </a:r>
                    </a:p>
                  </a:txBody>
                  <a:tcPr marL="91425" marR="91425" marT="91425" marB="91425"/>
                </a:tc>
                <a:tc>
                  <a:txBody>
                    <a:bodyPr/>
                    <a:lstStyle/>
                    <a:p>
                      <a:pPr lvl="0" algn="ctr">
                        <a:lnSpc>
                          <a:spcPct val="100000"/>
                        </a:lnSpc>
                        <a:spcBef>
                          <a:spcPts val="0"/>
                        </a:spcBef>
                        <a:spcAft>
                          <a:spcPts val="0"/>
                        </a:spcAft>
                        <a:buNone/>
                      </a:pPr>
                      <a:r>
                        <a:rPr lang="en" sz="1000" strike="sngStrike" dirty="0">
                          <a:latin typeface="Futura" pitchFamily="50" charset="0"/>
                        </a:rPr>
                        <a:t>3</a:t>
                      </a:r>
                    </a:p>
                  </a:txBody>
                  <a:tcPr marL="91425" marR="91425" marT="91425" marB="91425"/>
                </a:tc>
                <a:tc>
                  <a:txBody>
                    <a:bodyPr/>
                    <a:lstStyle/>
                    <a:p>
                      <a:pPr lvl="0" algn="ctr" rtl="0">
                        <a:lnSpc>
                          <a:spcPct val="100000"/>
                        </a:lnSpc>
                        <a:spcBef>
                          <a:spcPts val="0"/>
                        </a:spcBef>
                        <a:spcAft>
                          <a:spcPts val="0"/>
                        </a:spcAft>
                        <a:buNone/>
                      </a:pPr>
                      <a:r>
                        <a:rPr lang="en" sz="1000" strike="sngStrike" dirty="0">
                          <a:latin typeface="Futura" pitchFamily="50" charset="0"/>
                        </a:rPr>
                        <a:t>4</a:t>
                      </a:r>
                    </a:p>
                  </a:txBody>
                  <a:tcPr marL="91425" marR="91425" marT="91425" marB="91425"/>
                </a:tc>
                <a:tc>
                  <a:txBody>
                    <a:bodyPr/>
                    <a:lstStyle/>
                    <a:p>
                      <a:pPr lvl="0">
                        <a:lnSpc>
                          <a:spcPct val="100000"/>
                        </a:lnSpc>
                        <a:spcBef>
                          <a:spcPts val="0"/>
                        </a:spcBef>
                        <a:spcAft>
                          <a:spcPts val="0"/>
                        </a:spcAft>
                        <a:buNone/>
                      </a:pPr>
                      <a:r>
                        <a:rPr lang="en" sz="1000" strike="sngStrike" dirty="0">
                          <a:latin typeface="Futura" pitchFamily="50" charset="0"/>
                        </a:rPr>
                        <a:t>Find a better </a:t>
                      </a:r>
                      <a:r>
                        <a:rPr lang="en-US" sz="1000" strike="sngStrike" dirty="0">
                          <a:latin typeface="Futura" pitchFamily="50" charset="0"/>
                        </a:rPr>
                        <a:t>antenna</a:t>
                      </a:r>
                      <a:endParaRPr lang="en" sz="1000" strike="sngStrike" dirty="0">
                        <a:latin typeface="Futura" pitchFamily="50" charset="0"/>
                      </a:endParaRPr>
                    </a:p>
                  </a:txBody>
                  <a:tcPr marL="91425" marR="91425" marT="91425" marB="91425"/>
                </a:tc>
                <a:extLst>
                  <a:ext uri="{0D108BD9-81ED-4DB2-BD59-A6C34878D82A}">
                    <a16:rowId xmlns:a16="http://schemas.microsoft.com/office/drawing/2014/main" val="10004"/>
                  </a:ext>
                </a:extLst>
              </a:tr>
              <a:tr h="457188">
                <a:tc>
                  <a:txBody>
                    <a:bodyPr/>
                    <a:lstStyle/>
                    <a:p>
                      <a:pPr marL="0" lvl="0" indent="0" rtl="0">
                        <a:lnSpc>
                          <a:spcPct val="100000"/>
                        </a:lnSpc>
                        <a:spcBef>
                          <a:spcPts val="0"/>
                        </a:spcBef>
                        <a:spcAft>
                          <a:spcPts val="0"/>
                        </a:spcAft>
                        <a:buNone/>
                      </a:pPr>
                      <a:r>
                        <a:rPr lang="en" sz="1000" strike="noStrike" dirty="0">
                          <a:latin typeface="Futura" pitchFamily="50" charset="0"/>
                        </a:rPr>
                        <a:t>5</a:t>
                      </a:r>
                    </a:p>
                  </a:txBody>
                  <a:tcPr marL="91425" marR="91425" marT="91425" marB="91425"/>
                </a:tc>
                <a:tc>
                  <a:txBody>
                    <a:bodyPr/>
                    <a:lstStyle/>
                    <a:p>
                      <a:pPr marL="0" lvl="0" indent="-69850" rtl="0">
                        <a:lnSpc>
                          <a:spcPct val="100000"/>
                        </a:lnSpc>
                        <a:spcBef>
                          <a:spcPts val="0"/>
                        </a:spcBef>
                        <a:spcAft>
                          <a:spcPts val="0"/>
                        </a:spcAft>
                        <a:buClr>
                          <a:schemeClr val="dk1"/>
                        </a:buClr>
                        <a:buSzPct val="110000"/>
                        <a:buFont typeface="Arial"/>
                        <a:buNone/>
                      </a:pPr>
                      <a:r>
                        <a:rPr lang="en" sz="1000" strike="noStrike" dirty="0">
                          <a:latin typeface="Futura" pitchFamily="50" charset="0"/>
                        </a:rPr>
                        <a:t>Incompatible Jetson hardware drivers</a:t>
                      </a:r>
                    </a:p>
                  </a:txBody>
                  <a:tcPr marL="91425" marR="91425" marT="91425" marB="91425"/>
                </a:tc>
                <a:tc>
                  <a:txBody>
                    <a:bodyPr/>
                    <a:lstStyle/>
                    <a:p>
                      <a:pPr lvl="0" rtl="0">
                        <a:lnSpc>
                          <a:spcPct val="100000"/>
                        </a:lnSpc>
                        <a:spcBef>
                          <a:spcPts val="0"/>
                        </a:spcBef>
                        <a:spcAft>
                          <a:spcPts val="0"/>
                        </a:spcAft>
                        <a:buNone/>
                      </a:pPr>
                      <a:r>
                        <a:rPr lang="en-US" sz="1000" strike="noStrike" dirty="0">
                          <a:latin typeface="Futura" pitchFamily="50" charset="0"/>
                        </a:rPr>
                        <a:t>Sensor integration blocked by driver support</a:t>
                      </a:r>
                      <a:endParaRPr lang="en" sz="1000" strike="noStrike" dirty="0">
                        <a:latin typeface="Futura" pitchFamily="50" charset="0"/>
                      </a:endParaRPr>
                    </a:p>
                  </a:txBody>
                  <a:tcPr marL="91425" marR="91425" marT="91425" marB="91425"/>
                </a:tc>
                <a:tc>
                  <a:txBody>
                    <a:bodyPr/>
                    <a:lstStyle/>
                    <a:p>
                      <a:pPr lvl="0" algn="ctr">
                        <a:lnSpc>
                          <a:spcPct val="100000"/>
                        </a:lnSpc>
                        <a:spcBef>
                          <a:spcPts val="0"/>
                        </a:spcBef>
                        <a:spcAft>
                          <a:spcPts val="0"/>
                        </a:spcAft>
                        <a:buNone/>
                      </a:pPr>
                      <a:r>
                        <a:rPr lang="en" sz="1000" strike="noStrike" dirty="0">
                          <a:latin typeface="Futura" pitchFamily="50" charset="0"/>
                        </a:rPr>
                        <a:t>4</a:t>
                      </a:r>
                    </a:p>
                  </a:txBody>
                  <a:tcPr marL="91425" marR="91425" marT="91425" marB="91425"/>
                </a:tc>
                <a:tc>
                  <a:txBody>
                    <a:bodyPr/>
                    <a:lstStyle/>
                    <a:p>
                      <a:pPr lvl="0" algn="ctr" rtl="0">
                        <a:lnSpc>
                          <a:spcPct val="100000"/>
                        </a:lnSpc>
                        <a:spcBef>
                          <a:spcPts val="0"/>
                        </a:spcBef>
                        <a:spcAft>
                          <a:spcPts val="0"/>
                        </a:spcAft>
                        <a:buNone/>
                      </a:pPr>
                      <a:r>
                        <a:rPr lang="en" sz="1000" strike="noStrike" dirty="0">
                          <a:latin typeface="Futura" pitchFamily="50" charset="0"/>
                        </a:rPr>
                        <a:t>3</a:t>
                      </a:r>
                    </a:p>
                  </a:txBody>
                  <a:tcPr marL="91425" marR="91425" marT="91425" marB="91425"/>
                </a:tc>
                <a:tc>
                  <a:txBody>
                    <a:bodyPr/>
                    <a:lstStyle/>
                    <a:p>
                      <a:pPr lvl="0">
                        <a:lnSpc>
                          <a:spcPct val="100000"/>
                        </a:lnSpc>
                        <a:spcBef>
                          <a:spcPts val="0"/>
                        </a:spcBef>
                        <a:spcAft>
                          <a:spcPts val="0"/>
                        </a:spcAft>
                        <a:buNone/>
                      </a:pPr>
                      <a:r>
                        <a:rPr lang="en-US" sz="1000" strike="noStrike" dirty="0">
                          <a:latin typeface="Futura" pitchFamily="50" charset="0"/>
                        </a:rPr>
                        <a:t>Fail fast, select new sensors</a:t>
                      </a:r>
                      <a:endParaRPr lang="en" sz="1000" strike="noStrike" dirty="0">
                        <a:latin typeface="Futura" pitchFamily="50" charset="0"/>
                      </a:endParaRPr>
                    </a:p>
                  </a:txBody>
                  <a:tcPr marL="91425" marR="91425" marT="91425" marB="91425"/>
                </a:tc>
                <a:extLst>
                  <a:ext uri="{0D108BD9-81ED-4DB2-BD59-A6C34878D82A}">
                    <a16:rowId xmlns:a16="http://schemas.microsoft.com/office/drawing/2014/main" val="10005"/>
                  </a:ext>
                </a:extLst>
              </a:tr>
              <a:tr h="457188">
                <a:tc>
                  <a:txBody>
                    <a:bodyPr/>
                    <a:lstStyle/>
                    <a:p>
                      <a:pPr lvl="0" rtl="0">
                        <a:lnSpc>
                          <a:spcPct val="100000"/>
                        </a:lnSpc>
                        <a:spcBef>
                          <a:spcPts val="0"/>
                        </a:spcBef>
                        <a:spcAft>
                          <a:spcPts val="0"/>
                        </a:spcAft>
                        <a:buNone/>
                      </a:pPr>
                      <a:r>
                        <a:rPr lang="en" sz="1000" dirty="0">
                          <a:latin typeface="Futura" pitchFamily="50" charset="0"/>
                        </a:rPr>
                        <a:t>6</a:t>
                      </a:r>
                    </a:p>
                  </a:txBody>
                  <a:tcPr marL="91425" marR="91425" marT="91425" marB="91425"/>
                </a:tc>
                <a:tc>
                  <a:txBody>
                    <a:bodyPr/>
                    <a:lstStyle/>
                    <a:p>
                      <a:pPr lvl="0" rtl="0">
                        <a:lnSpc>
                          <a:spcPct val="100000"/>
                        </a:lnSpc>
                        <a:spcBef>
                          <a:spcPts val="0"/>
                        </a:spcBef>
                        <a:spcAft>
                          <a:spcPts val="0"/>
                        </a:spcAft>
                        <a:buClr>
                          <a:schemeClr val="dk1"/>
                        </a:buClr>
                        <a:buSzPct val="110000"/>
                        <a:buFont typeface="Arial"/>
                        <a:buNone/>
                      </a:pPr>
                      <a:r>
                        <a:rPr lang="en" sz="1000" dirty="0">
                          <a:latin typeface="Futura" pitchFamily="50" charset="0"/>
                        </a:rPr>
                        <a:t>ROS integration issues</a:t>
                      </a:r>
                    </a:p>
                  </a:txBody>
                  <a:tcPr marL="91425" marR="91425" marT="91425" marB="91425"/>
                </a:tc>
                <a:tc>
                  <a:txBody>
                    <a:bodyPr/>
                    <a:lstStyle/>
                    <a:p>
                      <a:pPr lvl="0" rtl="0">
                        <a:lnSpc>
                          <a:spcPct val="100000"/>
                        </a:lnSpc>
                        <a:spcBef>
                          <a:spcPts val="0"/>
                        </a:spcBef>
                        <a:spcAft>
                          <a:spcPts val="0"/>
                        </a:spcAft>
                        <a:buNone/>
                      </a:pPr>
                      <a:r>
                        <a:rPr lang="en" sz="1000" dirty="0">
                          <a:latin typeface="Futura" pitchFamily="50" charset="0"/>
                        </a:rPr>
                        <a:t>Issues with conflicting ROS packages</a:t>
                      </a:r>
                    </a:p>
                  </a:txBody>
                  <a:tcPr marL="91425" marR="91425" marT="91425" marB="91425"/>
                </a:tc>
                <a:tc>
                  <a:txBody>
                    <a:bodyPr/>
                    <a:lstStyle/>
                    <a:p>
                      <a:pPr lvl="0" algn="ctr">
                        <a:lnSpc>
                          <a:spcPct val="100000"/>
                        </a:lnSpc>
                        <a:spcBef>
                          <a:spcPts val="0"/>
                        </a:spcBef>
                        <a:spcAft>
                          <a:spcPts val="0"/>
                        </a:spcAft>
                        <a:buNone/>
                      </a:pPr>
                      <a:r>
                        <a:rPr lang="en" sz="1000" dirty="0">
                          <a:latin typeface="Futura" pitchFamily="50" charset="0"/>
                        </a:rPr>
                        <a:t>4</a:t>
                      </a:r>
                    </a:p>
                  </a:txBody>
                  <a:tcPr marL="91425" marR="91425" marT="91425" marB="91425"/>
                </a:tc>
                <a:tc>
                  <a:txBody>
                    <a:bodyPr/>
                    <a:lstStyle/>
                    <a:p>
                      <a:pPr lvl="0" algn="ctr" rtl="0">
                        <a:lnSpc>
                          <a:spcPct val="100000"/>
                        </a:lnSpc>
                        <a:spcBef>
                          <a:spcPts val="0"/>
                        </a:spcBef>
                        <a:spcAft>
                          <a:spcPts val="0"/>
                        </a:spcAft>
                        <a:buNone/>
                      </a:pPr>
                      <a:r>
                        <a:rPr lang="en" sz="1000" dirty="0">
                          <a:latin typeface="Futura" pitchFamily="50" charset="0"/>
                        </a:rPr>
                        <a:t>3</a:t>
                      </a:r>
                    </a:p>
                  </a:txBody>
                  <a:tcPr marL="91425" marR="91425" marT="91425" marB="91425"/>
                </a:tc>
                <a:tc>
                  <a:txBody>
                    <a:bodyPr/>
                    <a:lstStyle/>
                    <a:p>
                      <a:pPr lvl="0">
                        <a:lnSpc>
                          <a:spcPct val="100000"/>
                        </a:lnSpc>
                        <a:spcBef>
                          <a:spcPts val="0"/>
                        </a:spcBef>
                        <a:spcAft>
                          <a:spcPts val="0"/>
                        </a:spcAft>
                        <a:buNone/>
                      </a:pPr>
                      <a:r>
                        <a:rPr lang="en" sz="1000" dirty="0">
                          <a:latin typeface="Futura" pitchFamily="50" charset="0"/>
                        </a:rPr>
                        <a:t>Fail early and often</a:t>
                      </a:r>
                    </a:p>
                  </a:txBody>
                  <a:tcPr marL="91425" marR="91425" marT="91425" marB="91425"/>
                </a:tc>
                <a:extLst>
                  <a:ext uri="{0D108BD9-81ED-4DB2-BD59-A6C34878D82A}">
                    <a16:rowId xmlns:a16="http://schemas.microsoft.com/office/drawing/2014/main" val="10006"/>
                  </a:ext>
                </a:extLst>
              </a:tr>
              <a:tr h="457188">
                <a:tc>
                  <a:txBody>
                    <a:bodyPr/>
                    <a:lstStyle/>
                    <a:p>
                      <a:pPr lvl="0" rtl="0">
                        <a:lnSpc>
                          <a:spcPct val="100000"/>
                        </a:lnSpc>
                        <a:spcBef>
                          <a:spcPts val="0"/>
                        </a:spcBef>
                        <a:spcAft>
                          <a:spcPts val="0"/>
                        </a:spcAft>
                        <a:buNone/>
                      </a:pPr>
                      <a:r>
                        <a:rPr lang="en" sz="1000" strike="sngStrike" dirty="0">
                          <a:latin typeface="Futura" pitchFamily="50" charset="0"/>
                        </a:rPr>
                        <a:t>7</a:t>
                      </a:r>
                    </a:p>
                  </a:txBody>
                  <a:tcPr marL="91425" marR="91425" marT="91425" marB="91425"/>
                </a:tc>
                <a:tc>
                  <a:txBody>
                    <a:bodyPr/>
                    <a:lstStyle/>
                    <a:p>
                      <a:pPr lvl="0" rtl="0">
                        <a:lnSpc>
                          <a:spcPct val="100000"/>
                        </a:lnSpc>
                        <a:spcBef>
                          <a:spcPts val="0"/>
                        </a:spcBef>
                        <a:spcAft>
                          <a:spcPts val="0"/>
                        </a:spcAft>
                        <a:buNone/>
                      </a:pPr>
                      <a:r>
                        <a:rPr lang="en" sz="1000" strike="sngStrike" dirty="0">
                          <a:latin typeface="Futura" pitchFamily="50" charset="0"/>
                        </a:rPr>
                        <a:t>Localization EKF  cannot integrate sensors</a:t>
                      </a:r>
                    </a:p>
                  </a:txBody>
                  <a:tcPr marL="91425" marR="91425" marT="91425" marB="91425"/>
                </a:tc>
                <a:tc>
                  <a:txBody>
                    <a:bodyPr/>
                    <a:lstStyle/>
                    <a:p>
                      <a:pPr lvl="0" rtl="0">
                        <a:lnSpc>
                          <a:spcPct val="100000"/>
                        </a:lnSpc>
                        <a:spcBef>
                          <a:spcPts val="0"/>
                        </a:spcBef>
                        <a:spcAft>
                          <a:spcPts val="0"/>
                        </a:spcAft>
                        <a:buNone/>
                      </a:pPr>
                      <a:r>
                        <a:rPr lang="en" sz="1000" strike="sngStrike" dirty="0">
                          <a:latin typeface="Futura" pitchFamily="50" charset="0"/>
                        </a:rPr>
                        <a:t>Localization stack  does not work with IMU, Encoders, and GPS</a:t>
                      </a:r>
                    </a:p>
                  </a:txBody>
                  <a:tcPr marL="91425" marR="91425" marT="91425" marB="91425"/>
                </a:tc>
                <a:tc>
                  <a:txBody>
                    <a:bodyPr/>
                    <a:lstStyle/>
                    <a:p>
                      <a:pPr lvl="0" algn="ctr" rtl="0">
                        <a:lnSpc>
                          <a:spcPct val="100000"/>
                        </a:lnSpc>
                        <a:spcBef>
                          <a:spcPts val="0"/>
                        </a:spcBef>
                        <a:spcAft>
                          <a:spcPts val="0"/>
                        </a:spcAft>
                        <a:buNone/>
                      </a:pPr>
                      <a:r>
                        <a:rPr lang="en" sz="1000" strike="sngStrike" dirty="0">
                          <a:latin typeface="Futura" pitchFamily="50" charset="0"/>
                        </a:rPr>
                        <a:t>3</a:t>
                      </a:r>
                    </a:p>
                  </a:txBody>
                  <a:tcPr marL="91425" marR="91425" marT="91425" marB="91425"/>
                </a:tc>
                <a:tc>
                  <a:txBody>
                    <a:bodyPr/>
                    <a:lstStyle/>
                    <a:p>
                      <a:pPr lvl="0" algn="ctr" rtl="0">
                        <a:lnSpc>
                          <a:spcPct val="100000"/>
                        </a:lnSpc>
                        <a:spcBef>
                          <a:spcPts val="0"/>
                        </a:spcBef>
                        <a:spcAft>
                          <a:spcPts val="0"/>
                        </a:spcAft>
                        <a:buNone/>
                      </a:pPr>
                      <a:r>
                        <a:rPr lang="en" sz="1000" strike="sngStrike" dirty="0">
                          <a:latin typeface="Futura" pitchFamily="50" charset="0"/>
                        </a:rPr>
                        <a:t>4</a:t>
                      </a:r>
                    </a:p>
                  </a:txBody>
                  <a:tcPr marL="91425" marR="91425" marT="91425" marB="91425"/>
                </a:tc>
                <a:tc>
                  <a:txBody>
                    <a:bodyPr/>
                    <a:lstStyle/>
                    <a:p>
                      <a:pPr lvl="0">
                        <a:lnSpc>
                          <a:spcPct val="100000"/>
                        </a:lnSpc>
                        <a:spcBef>
                          <a:spcPts val="0"/>
                        </a:spcBef>
                        <a:spcAft>
                          <a:spcPts val="0"/>
                        </a:spcAft>
                        <a:buNone/>
                      </a:pPr>
                      <a:r>
                        <a:rPr lang="en" sz="1000" strike="sngStrike" dirty="0">
                          <a:latin typeface="Futura" pitchFamily="50" charset="0"/>
                        </a:rPr>
                        <a:t>More team members to understand stack, learn from previous teams’ implementation</a:t>
                      </a:r>
                    </a:p>
                  </a:txBody>
                  <a:tcPr marL="91425" marR="91425" marT="91425" marB="91425"/>
                </a:tc>
                <a:extLst>
                  <a:ext uri="{0D108BD9-81ED-4DB2-BD59-A6C34878D82A}">
                    <a16:rowId xmlns:a16="http://schemas.microsoft.com/office/drawing/2014/main" val="10007"/>
                  </a:ext>
                </a:extLst>
              </a:tr>
            </a:tbl>
          </a:graphicData>
        </a:graphic>
      </p:graphicFrame>
      <p:sp>
        <p:nvSpPr>
          <p:cNvPr id="7" name="Shape 67">
            <a:extLst>
              <a:ext uri="{FF2B5EF4-FFF2-40B4-BE49-F238E27FC236}">
                <a16:creationId xmlns:a16="http://schemas.microsoft.com/office/drawing/2014/main" id="{E02079AF-4352-49BB-A2D1-215FB05085CE}"/>
              </a:ext>
            </a:extLst>
          </p:cNvPr>
          <p:cNvSpPr txBox="1">
            <a:spLocks/>
          </p:cNvSpPr>
          <p:nvPr/>
        </p:nvSpPr>
        <p:spPr>
          <a:xfrm>
            <a:off x="22121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Risks</a:t>
            </a:r>
            <a:endParaRPr lang="en" dirty="0">
              <a:solidFill>
                <a:srgbClr val="47BD53"/>
              </a:solidFill>
              <a:latin typeface="Futura" panose="020B0502020202020204" pitchFamily="50"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aphicFrame>
        <p:nvGraphicFramePr>
          <p:cNvPr id="213" name="Shape 213"/>
          <p:cNvGraphicFramePr/>
          <p:nvPr>
            <p:extLst>
              <p:ext uri="{D42A27DB-BD31-4B8C-83A1-F6EECF244321}">
                <p14:modId xmlns:p14="http://schemas.microsoft.com/office/powerpoint/2010/main" val="1460153901"/>
              </p:ext>
            </p:extLst>
          </p:nvPr>
        </p:nvGraphicFramePr>
        <p:xfrm>
          <a:off x="311700" y="789125"/>
          <a:ext cx="8690775" cy="3586700"/>
        </p:xfrm>
        <a:graphic>
          <a:graphicData uri="http://schemas.openxmlformats.org/drawingml/2006/table">
            <a:tbl>
              <a:tblPr>
                <a:noFill/>
                <a:tableStyleId>{8FD9EE51-15E3-4F53-8C95-D321303B2477}</a:tableStyleId>
              </a:tblPr>
              <a:tblGrid>
                <a:gridCol w="481100">
                  <a:extLst>
                    <a:ext uri="{9D8B030D-6E8A-4147-A177-3AD203B41FA5}">
                      <a16:colId xmlns:a16="http://schemas.microsoft.com/office/drawing/2014/main" val="20000"/>
                    </a:ext>
                  </a:extLst>
                </a:gridCol>
                <a:gridCol w="2353375">
                  <a:extLst>
                    <a:ext uri="{9D8B030D-6E8A-4147-A177-3AD203B41FA5}">
                      <a16:colId xmlns:a16="http://schemas.microsoft.com/office/drawing/2014/main" val="20001"/>
                    </a:ext>
                  </a:extLst>
                </a:gridCol>
                <a:gridCol w="2108875">
                  <a:extLst>
                    <a:ext uri="{9D8B030D-6E8A-4147-A177-3AD203B41FA5}">
                      <a16:colId xmlns:a16="http://schemas.microsoft.com/office/drawing/2014/main" val="20002"/>
                    </a:ext>
                  </a:extLst>
                </a:gridCol>
                <a:gridCol w="541100">
                  <a:extLst>
                    <a:ext uri="{9D8B030D-6E8A-4147-A177-3AD203B41FA5}">
                      <a16:colId xmlns:a16="http://schemas.microsoft.com/office/drawing/2014/main" val="20003"/>
                    </a:ext>
                  </a:extLst>
                </a:gridCol>
                <a:gridCol w="663575">
                  <a:extLst>
                    <a:ext uri="{9D8B030D-6E8A-4147-A177-3AD203B41FA5}">
                      <a16:colId xmlns:a16="http://schemas.microsoft.com/office/drawing/2014/main" val="20004"/>
                    </a:ext>
                  </a:extLst>
                </a:gridCol>
                <a:gridCol w="2542750">
                  <a:extLst>
                    <a:ext uri="{9D8B030D-6E8A-4147-A177-3AD203B41FA5}">
                      <a16:colId xmlns:a16="http://schemas.microsoft.com/office/drawing/2014/main" val="20005"/>
                    </a:ext>
                  </a:extLst>
                </a:gridCol>
              </a:tblGrid>
              <a:tr h="473750">
                <a:tc>
                  <a:txBody>
                    <a:bodyPr/>
                    <a:lstStyle/>
                    <a:p>
                      <a:pPr marL="0" marR="88900" lvl="0" indent="0" rtl="0">
                        <a:lnSpc>
                          <a:spcPct val="100000"/>
                        </a:lnSpc>
                        <a:spcBef>
                          <a:spcPts val="0"/>
                        </a:spcBef>
                        <a:buNone/>
                      </a:pPr>
                      <a:r>
                        <a:rPr lang="en" sz="1000">
                          <a:latin typeface="Futura" pitchFamily="50" charset="0"/>
                        </a:rPr>
                        <a:t>ID​</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marR="88900" lvl="0" indent="0" rtl="0">
                        <a:lnSpc>
                          <a:spcPct val="100000"/>
                        </a:lnSpc>
                        <a:spcBef>
                          <a:spcPts val="0"/>
                        </a:spcBef>
                        <a:buNone/>
                      </a:pPr>
                      <a:r>
                        <a:rPr lang="en" sz="1000">
                          <a:latin typeface="Futura" pitchFamily="50" charset="0"/>
                        </a:rPr>
                        <a:t>Risk​</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marR="88900" lvl="0" indent="0" rtl="0">
                        <a:lnSpc>
                          <a:spcPct val="100000"/>
                        </a:lnSpc>
                        <a:spcBef>
                          <a:spcPts val="0"/>
                        </a:spcBef>
                        <a:buNone/>
                      </a:pPr>
                      <a:r>
                        <a:rPr lang="en" sz="1000">
                          <a:latin typeface="Futura" pitchFamily="50" charset="0"/>
                        </a:rPr>
                        <a:t>Description​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marR="88900" lvl="0" indent="0" algn="ctr" rtl="0">
                        <a:lnSpc>
                          <a:spcPct val="100000"/>
                        </a:lnSpc>
                        <a:spcBef>
                          <a:spcPts val="0"/>
                        </a:spcBef>
                        <a:buNone/>
                      </a:pPr>
                      <a:r>
                        <a:rPr lang="en" sz="1000">
                          <a:latin typeface="Futura" pitchFamily="50" charset="0"/>
                        </a:rPr>
                        <a:t>Prob</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marR="88900" lvl="0" indent="0" rtl="0">
                        <a:lnSpc>
                          <a:spcPct val="100000"/>
                        </a:lnSpc>
                        <a:spcBef>
                          <a:spcPts val="0"/>
                        </a:spcBef>
                        <a:buNone/>
                      </a:pPr>
                      <a:r>
                        <a:rPr lang="en" sz="1000">
                          <a:latin typeface="Futura" pitchFamily="50" charset="0"/>
                        </a:rPr>
                        <a:t>Critical Level</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Mitigation​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843650">
                <a:tc>
                  <a:txBody>
                    <a:bodyPr/>
                    <a:lstStyle/>
                    <a:p>
                      <a:pPr marL="0" marR="88900" lvl="0" indent="0" rtl="0">
                        <a:lnSpc>
                          <a:spcPct val="100000"/>
                        </a:lnSpc>
                        <a:spcBef>
                          <a:spcPts val="0"/>
                        </a:spcBef>
                        <a:buNone/>
                      </a:pPr>
                      <a:r>
                        <a:rPr lang="en" sz="1000">
                          <a:latin typeface="Futura" pitchFamily="50" charset="0"/>
                        </a:rPr>
                        <a:t>8</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Poor Weather for Validation Experiments​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Poor weather prevents the system from performing during demonstration dates ​</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4​</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1</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R="88900" lvl="0" rtl="0">
                        <a:lnSpc>
                          <a:spcPct val="100000"/>
                        </a:lnSpc>
                        <a:spcBef>
                          <a:spcPts val="0"/>
                        </a:spcBef>
                        <a:buNone/>
                      </a:pPr>
                      <a:r>
                        <a:rPr lang="en" sz="1000">
                          <a:latin typeface="Futura" pitchFamily="50" charset="0"/>
                        </a:rPr>
                        <a:t>Monitor upcoming weather ​</a:t>
                      </a:r>
                    </a:p>
                    <a:p>
                      <a:pPr marR="88900" lvl="0" rtl="0">
                        <a:lnSpc>
                          <a:spcPct val="100000"/>
                        </a:lnSpc>
                        <a:spcBef>
                          <a:spcPts val="0"/>
                        </a:spcBef>
                        <a:buNone/>
                      </a:pPr>
                      <a:r>
                        <a:rPr lang="en" sz="1000">
                          <a:latin typeface="Futura" pitchFamily="50" charset="0"/>
                        </a:rPr>
                        <a:t>Record tests beforehand ​</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r h="308575">
                <a:tc>
                  <a:txBody>
                    <a:bodyPr/>
                    <a:lstStyle/>
                    <a:p>
                      <a:pPr marL="0" marR="88900" lvl="0" indent="0" rtl="0">
                        <a:lnSpc>
                          <a:spcPct val="100000"/>
                        </a:lnSpc>
                        <a:spcBef>
                          <a:spcPts val="0"/>
                        </a:spcBef>
                        <a:buNone/>
                      </a:pPr>
                      <a:r>
                        <a:rPr lang="en" sz="1000">
                          <a:latin typeface="Futura" pitchFamily="50" charset="0"/>
                        </a:rPr>
                        <a:t>9</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Team Member has Family Constraints​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A team member may experience a family emergency that takes away their time and focus​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3​</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3​</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R="88900" lvl="0" rtl="0">
                        <a:lnSpc>
                          <a:spcPct val="100000"/>
                        </a:lnSpc>
                        <a:spcBef>
                          <a:spcPts val="0"/>
                        </a:spcBef>
                        <a:buNone/>
                      </a:pPr>
                      <a:r>
                        <a:rPr lang="en" sz="1000">
                          <a:latin typeface="Futura" pitchFamily="50" charset="0"/>
                        </a:rPr>
                        <a:t>Spread work across several team members ​</a:t>
                      </a:r>
                    </a:p>
                    <a:p>
                      <a:pPr marR="88900" lvl="0" rtl="0">
                        <a:lnSpc>
                          <a:spcPct val="100000"/>
                        </a:lnSpc>
                        <a:spcBef>
                          <a:spcPts val="0"/>
                        </a:spcBef>
                        <a:buNone/>
                      </a:pPr>
                      <a:r>
                        <a:rPr lang="en" sz="1000">
                          <a:latin typeface="Futura" pitchFamily="50" charset="0"/>
                        </a:rPr>
                        <a:t>Keep consistent communication ​</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2"/>
                  </a:ext>
                </a:extLst>
              </a:tr>
              <a:tr h="484775">
                <a:tc>
                  <a:txBody>
                    <a:bodyPr/>
                    <a:lstStyle/>
                    <a:p>
                      <a:pPr marL="0" marR="88900" lvl="0" indent="0" rtl="0">
                        <a:lnSpc>
                          <a:spcPct val="100000"/>
                        </a:lnSpc>
                        <a:spcBef>
                          <a:spcPts val="0"/>
                        </a:spcBef>
                        <a:buNone/>
                      </a:pPr>
                      <a:r>
                        <a:rPr lang="en" sz="1000">
                          <a:latin typeface="Futura" pitchFamily="50" charset="0"/>
                        </a:rPr>
                        <a:t>10</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GroundsBot Crashes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Subsystem has an unexpected event that leads to its destruction/failure​</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3​</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4​</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R="88900" lvl="0" rtl="0">
                        <a:lnSpc>
                          <a:spcPct val="100000"/>
                        </a:lnSpc>
                        <a:spcBef>
                          <a:spcPts val="0"/>
                        </a:spcBef>
                        <a:buNone/>
                      </a:pPr>
                      <a:r>
                        <a:rPr lang="en" sz="1000">
                          <a:latin typeface="Futura" pitchFamily="50" charset="0"/>
                        </a:rPr>
                        <a:t>Manage part reserve ​</a:t>
                      </a:r>
                    </a:p>
                    <a:p>
                      <a:pPr marR="88900" lvl="0" rtl="0">
                        <a:lnSpc>
                          <a:spcPct val="100000"/>
                        </a:lnSpc>
                        <a:spcBef>
                          <a:spcPts val="0"/>
                        </a:spcBef>
                        <a:buNone/>
                      </a:pPr>
                      <a:r>
                        <a:rPr lang="en" sz="1000">
                          <a:latin typeface="Futura" pitchFamily="50" charset="0"/>
                        </a:rPr>
                        <a:t>Design for modularity​</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r h="230100">
                <a:tc>
                  <a:txBody>
                    <a:bodyPr/>
                    <a:lstStyle/>
                    <a:p>
                      <a:pPr marL="0" marR="88900" lvl="0" indent="0" rtl="0">
                        <a:lnSpc>
                          <a:spcPct val="100000"/>
                        </a:lnSpc>
                        <a:spcBef>
                          <a:spcPts val="0"/>
                        </a:spcBef>
                        <a:buNone/>
                      </a:pPr>
                      <a:r>
                        <a:rPr lang="en" sz="1000">
                          <a:latin typeface="Futura" pitchFamily="50" charset="0"/>
                        </a:rPr>
                        <a:t>11</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Subsystem Harder than Expected​</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A subsystem may require more effort than originally anticipated ​</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5​</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3​</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R="88900" lvl="0" rtl="0">
                        <a:lnSpc>
                          <a:spcPct val="100000"/>
                        </a:lnSpc>
                        <a:spcBef>
                          <a:spcPts val="0"/>
                        </a:spcBef>
                        <a:buNone/>
                      </a:pPr>
                      <a:r>
                        <a:rPr lang="en" sz="1000">
                          <a:latin typeface="Futura" pitchFamily="50" charset="0"/>
                        </a:rPr>
                        <a:t>Focus on critical subsystems first​</a:t>
                      </a:r>
                    </a:p>
                    <a:p>
                      <a:pPr marR="88900" lvl="0" rtl="0">
                        <a:lnSpc>
                          <a:spcPct val="100000"/>
                        </a:lnSpc>
                        <a:spcBef>
                          <a:spcPts val="0"/>
                        </a:spcBef>
                        <a:buNone/>
                      </a:pPr>
                      <a:r>
                        <a:rPr lang="en" sz="1000">
                          <a:latin typeface="Futura" pitchFamily="50" charset="0"/>
                        </a:rPr>
                        <a:t>Revise scope if necessary ​</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4"/>
                  </a:ext>
                </a:extLst>
              </a:tr>
              <a:tr h="473750">
                <a:tc>
                  <a:txBody>
                    <a:bodyPr/>
                    <a:lstStyle/>
                    <a:p>
                      <a:pPr marL="0" marR="88900" lvl="0" indent="0" rtl="0">
                        <a:lnSpc>
                          <a:spcPct val="100000"/>
                        </a:lnSpc>
                        <a:spcBef>
                          <a:spcPts val="0"/>
                        </a:spcBef>
                        <a:buNone/>
                      </a:pPr>
                      <a:r>
                        <a:rPr lang="en" sz="1000">
                          <a:latin typeface="Futura" pitchFamily="50" charset="0"/>
                        </a:rPr>
                        <a:t>12</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Not Enough Capital for Development​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Project requires more money than originally allocated​</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2​</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2​</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R="88900" lvl="0" rtl="0">
                        <a:lnSpc>
                          <a:spcPct val="100000"/>
                        </a:lnSpc>
                        <a:spcBef>
                          <a:spcPts val="0"/>
                        </a:spcBef>
                        <a:buNone/>
                      </a:pPr>
                      <a:r>
                        <a:rPr lang="en" sz="1000" dirty="0">
                          <a:latin typeface="Futura" pitchFamily="50" charset="0"/>
                        </a:rPr>
                        <a:t>Maintain strong relationships with sponsors ​</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Shape 67">
            <a:extLst>
              <a:ext uri="{FF2B5EF4-FFF2-40B4-BE49-F238E27FC236}">
                <a16:creationId xmlns:a16="http://schemas.microsoft.com/office/drawing/2014/main" id="{B0DF8FD4-50F8-4DE1-88A7-0943A9024043}"/>
              </a:ext>
            </a:extLst>
          </p:cNvPr>
          <p:cNvSpPr txBox="1">
            <a:spLocks/>
          </p:cNvSpPr>
          <p:nvPr/>
        </p:nvSpPr>
        <p:spPr>
          <a:xfrm>
            <a:off x="22121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Risks</a:t>
            </a:r>
            <a:endParaRPr lang="en" dirty="0">
              <a:solidFill>
                <a:srgbClr val="47BD53"/>
              </a:solidFill>
              <a:latin typeface="Futura" panose="020B0502020202020204" pitchFamily="50"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219" name="Shape 219"/>
          <p:cNvGraphicFramePr/>
          <p:nvPr>
            <p:extLst>
              <p:ext uri="{D42A27DB-BD31-4B8C-83A1-F6EECF244321}">
                <p14:modId xmlns:p14="http://schemas.microsoft.com/office/powerpoint/2010/main" val="3414917548"/>
              </p:ext>
            </p:extLst>
          </p:nvPr>
        </p:nvGraphicFramePr>
        <p:xfrm>
          <a:off x="311700" y="789125"/>
          <a:ext cx="8690775" cy="2276150"/>
        </p:xfrm>
        <a:graphic>
          <a:graphicData uri="http://schemas.openxmlformats.org/drawingml/2006/table">
            <a:tbl>
              <a:tblPr>
                <a:noFill/>
                <a:tableStyleId>{8FD9EE51-15E3-4F53-8C95-D321303B2477}</a:tableStyleId>
              </a:tblPr>
              <a:tblGrid>
                <a:gridCol w="481100">
                  <a:extLst>
                    <a:ext uri="{9D8B030D-6E8A-4147-A177-3AD203B41FA5}">
                      <a16:colId xmlns:a16="http://schemas.microsoft.com/office/drawing/2014/main" val="20000"/>
                    </a:ext>
                  </a:extLst>
                </a:gridCol>
                <a:gridCol w="2353375">
                  <a:extLst>
                    <a:ext uri="{9D8B030D-6E8A-4147-A177-3AD203B41FA5}">
                      <a16:colId xmlns:a16="http://schemas.microsoft.com/office/drawing/2014/main" val="20001"/>
                    </a:ext>
                  </a:extLst>
                </a:gridCol>
                <a:gridCol w="2041900">
                  <a:extLst>
                    <a:ext uri="{9D8B030D-6E8A-4147-A177-3AD203B41FA5}">
                      <a16:colId xmlns:a16="http://schemas.microsoft.com/office/drawing/2014/main" val="20002"/>
                    </a:ext>
                  </a:extLst>
                </a:gridCol>
                <a:gridCol w="608075">
                  <a:extLst>
                    <a:ext uri="{9D8B030D-6E8A-4147-A177-3AD203B41FA5}">
                      <a16:colId xmlns:a16="http://schemas.microsoft.com/office/drawing/2014/main" val="20003"/>
                    </a:ext>
                  </a:extLst>
                </a:gridCol>
                <a:gridCol w="663575">
                  <a:extLst>
                    <a:ext uri="{9D8B030D-6E8A-4147-A177-3AD203B41FA5}">
                      <a16:colId xmlns:a16="http://schemas.microsoft.com/office/drawing/2014/main" val="20004"/>
                    </a:ext>
                  </a:extLst>
                </a:gridCol>
                <a:gridCol w="2542750">
                  <a:extLst>
                    <a:ext uri="{9D8B030D-6E8A-4147-A177-3AD203B41FA5}">
                      <a16:colId xmlns:a16="http://schemas.microsoft.com/office/drawing/2014/main" val="20005"/>
                    </a:ext>
                  </a:extLst>
                </a:gridCol>
              </a:tblGrid>
              <a:tr h="473750">
                <a:tc>
                  <a:txBody>
                    <a:bodyPr/>
                    <a:lstStyle/>
                    <a:p>
                      <a:pPr marL="0" marR="88900" lvl="0" indent="0" rtl="0">
                        <a:lnSpc>
                          <a:spcPct val="100000"/>
                        </a:lnSpc>
                        <a:spcBef>
                          <a:spcPts val="0"/>
                        </a:spcBef>
                        <a:buNone/>
                      </a:pPr>
                      <a:r>
                        <a:rPr lang="en" sz="1000">
                          <a:latin typeface="Futura" pitchFamily="50" charset="0"/>
                        </a:rPr>
                        <a:t>ID​</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marR="88900" lvl="0" indent="0" rtl="0">
                        <a:lnSpc>
                          <a:spcPct val="100000"/>
                        </a:lnSpc>
                        <a:spcBef>
                          <a:spcPts val="0"/>
                        </a:spcBef>
                        <a:buNone/>
                      </a:pPr>
                      <a:r>
                        <a:rPr lang="en" sz="1000">
                          <a:latin typeface="Futura" pitchFamily="50" charset="0"/>
                        </a:rPr>
                        <a:t>Risk​</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marR="88900" lvl="0" indent="0" rtl="0">
                        <a:lnSpc>
                          <a:spcPct val="100000"/>
                        </a:lnSpc>
                        <a:spcBef>
                          <a:spcPts val="0"/>
                        </a:spcBef>
                        <a:buNone/>
                      </a:pPr>
                      <a:r>
                        <a:rPr lang="en" sz="1000">
                          <a:latin typeface="Futura" pitchFamily="50" charset="0"/>
                        </a:rPr>
                        <a:t>Description​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marR="88900" lvl="0" indent="0" rtl="0">
                        <a:lnSpc>
                          <a:spcPct val="100000"/>
                        </a:lnSpc>
                        <a:spcBef>
                          <a:spcPts val="0"/>
                        </a:spcBef>
                        <a:buNone/>
                      </a:pPr>
                      <a:r>
                        <a:rPr lang="en" sz="1000">
                          <a:latin typeface="Futura" pitchFamily="50" charset="0"/>
                        </a:rPr>
                        <a:t>Prob</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marR="88900" lvl="0" indent="0" rtl="0">
                        <a:lnSpc>
                          <a:spcPct val="100000"/>
                        </a:lnSpc>
                        <a:spcBef>
                          <a:spcPts val="0"/>
                        </a:spcBef>
                        <a:buNone/>
                      </a:pPr>
                      <a:r>
                        <a:rPr lang="en" sz="1000">
                          <a:latin typeface="Futura" pitchFamily="50" charset="0"/>
                        </a:rPr>
                        <a:t>Critical Level</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Mitigation​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843650">
                <a:tc>
                  <a:txBody>
                    <a:bodyPr/>
                    <a:lstStyle/>
                    <a:p>
                      <a:pPr marL="0" marR="88900" lvl="0" indent="0" rtl="0">
                        <a:lnSpc>
                          <a:spcPct val="100000"/>
                        </a:lnSpc>
                        <a:spcBef>
                          <a:spcPts val="0"/>
                        </a:spcBef>
                        <a:buNone/>
                      </a:pPr>
                      <a:r>
                        <a:rPr lang="en" sz="1000">
                          <a:latin typeface="Futura" pitchFamily="50" charset="0"/>
                        </a:rPr>
                        <a:t>13</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Team Falling Behind Due to Work​</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Heavy MRSD workload puts us behind schedule​</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5​</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5​</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R="88900" lvl="0" rtl="0">
                        <a:lnSpc>
                          <a:spcPct val="100000"/>
                        </a:lnSpc>
                        <a:spcBef>
                          <a:spcPts val="0"/>
                        </a:spcBef>
                        <a:buNone/>
                      </a:pPr>
                      <a:r>
                        <a:rPr lang="en" sz="1000">
                          <a:latin typeface="Futura" pitchFamily="50" charset="0"/>
                        </a:rPr>
                        <a:t>Carefully manage subtasks. ​</a:t>
                      </a:r>
                    </a:p>
                    <a:p>
                      <a:pPr marR="88900" lvl="0" rtl="0">
                        <a:lnSpc>
                          <a:spcPct val="100000"/>
                        </a:lnSpc>
                        <a:spcBef>
                          <a:spcPts val="0"/>
                        </a:spcBef>
                        <a:buNone/>
                      </a:pPr>
                      <a:r>
                        <a:rPr lang="en" sz="1000">
                          <a:latin typeface="Futura" pitchFamily="50" charset="0"/>
                        </a:rPr>
                        <a:t>Don’t be afraid to cut target goals.​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r h="308575">
                <a:tc>
                  <a:txBody>
                    <a:bodyPr/>
                    <a:lstStyle/>
                    <a:p>
                      <a:pPr marL="0" marR="88900" lvl="0" indent="0" rtl="0">
                        <a:lnSpc>
                          <a:spcPct val="100000"/>
                        </a:lnSpc>
                        <a:spcBef>
                          <a:spcPts val="0"/>
                        </a:spcBef>
                        <a:buNone/>
                      </a:pPr>
                      <a:r>
                        <a:rPr lang="en" sz="1000">
                          <a:latin typeface="Futura" pitchFamily="50" charset="0"/>
                        </a:rPr>
                        <a:t>14</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Injury from Spinning Blade​</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rtl="0">
                        <a:lnSpc>
                          <a:spcPct val="100000"/>
                        </a:lnSpc>
                        <a:spcBef>
                          <a:spcPts val="0"/>
                        </a:spcBef>
                        <a:buNone/>
                      </a:pPr>
                      <a:r>
                        <a:rPr lang="en" sz="1000">
                          <a:latin typeface="Futura" pitchFamily="50" charset="0"/>
                        </a:rPr>
                        <a:t>Our system has a dangerous cutting instrument. It can injure a team member or a bystander.​</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2​</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88900" marR="88900" lvl="0" indent="0" algn="ctr" rtl="0">
                        <a:lnSpc>
                          <a:spcPct val="100000"/>
                        </a:lnSpc>
                        <a:spcBef>
                          <a:spcPts val="0"/>
                        </a:spcBef>
                        <a:buNone/>
                      </a:pPr>
                      <a:r>
                        <a:rPr lang="en" sz="1000">
                          <a:latin typeface="Futura" pitchFamily="50" charset="0"/>
                        </a:rPr>
                        <a:t>5​</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R="88900" lvl="0" rtl="0">
                        <a:lnSpc>
                          <a:spcPct val="100000"/>
                        </a:lnSpc>
                        <a:spcBef>
                          <a:spcPts val="0"/>
                        </a:spcBef>
                        <a:buNone/>
                      </a:pPr>
                      <a:r>
                        <a:rPr lang="en" sz="1000" dirty="0">
                          <a:latin typeface="Futura" pitchFamily="50" charset="0"/>
                        </a:rPr>
                        <a:t>Make sure team understands risk of testing system​,safety tether or switch to shut off mower immediately​, put warning lights and sounds to alert bystanders, leave blade off during majority of testing time​</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Shape 67">
            <a:extLst>
              <a:ext uri="{FF2B5EF4-FFF2-40B4-BE49-F238E27FC236}">
                <a16:creationId xmlns:a16="http://schemas.microsoft.com/office/drawing/2014/main" id="{C168AC65-5A0D-4358-B627-E25E167F299C}"/>
              </a:ext>
            </a:extLst>
          </p:cNvPr>
          <p:cNvSpPr txBox="1">
            <a:spLocks/>
          </p:cNvSpPr>
          <p:nvPr/>
        </p:nvSpPr>
        <p:spPr>
          <a:xfrm>
            <a:off x="22121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Risks</a:t>
            </a:r>
            <a:endParaRPr lang="en" dirty="0">
              <a:solidFill>
                <a:srgbClr val="47BD53"/>
              </a:solidFill>
              <a:latin typeface="Futura" panose="020B0502020202020204" pitchFamily="50"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graphicFrame>
        <p:nvGraphicFramePr>
          <p:cNvPr id="225" name="Shape 225"/>
          <p:cNvGraphicFramePr/>
          <p:nvPr>
            <p:extLst>
              <p:ext uri="{D42A27DB-BD31-4B8C-83A1-F6EECF244321}">
                <p14:modId xmlns:p14="http://schemas.microsoft.com/office/powerpoint/2010/main" val="1187916436"/>
              </p:ext>
            </p:extLst>
          </p:nvPr>
        </p:nvGraphicFramePr>
        <p:xfrm>
          <a:off x="4949249" y="1135680"/>
          <a:ext cx="3508350" cy="3195300"/>
        </p:xfrm>
        <a:graphic>
          <a:graphicData uri="http://schemas.openxmlformats.org/drawingml/2006/table">
            <a:tbl>
              <a:tblPr>
                <a:noFill/>
                <a:tableStyleId>{56C5DCFE-C173-411A-8A9E-6A74C2BEA03A}</a:tableStyleId>
              </a:tblPr>
              <a:tblGrid>
                <a:gridCol w="584725">
                  <a:extLst>
                    <a:ext uri="{9D8B030D-6E8A-4147-A177-3AD203B41FA5}">
                      <a16:colId xmlns:a16="http://schemas.microsoft.com/office/drawing/2014/main" val="20000"/>
                    </a:ext>
                  </a:extLst>
                </a:gridCol>
                <a:gridCol w="584725">
                  <a:extLst>
                    <a:ext uri="{9D8B030D-6E8A-4147-A177-3AD203B41FA5}">
                      <a16:colId xmlns:a16="http://schemas.microsoft.com/office/drawing/2014/main" val="20001"/>
                    </a:ext>
                  </a:extLst>
                </a:gridCol>
                <a:gridCol w="584725">
                  <a:extLst>
                    <a:ext uri="{9D8B030D-6E8A-4147-A177-3AD203B41FA5}">
                      <a16:colId xmlns:a16="http://schemas.microsoft.com/office/drawing/2014/main" val="20002"/>
                    </a:ext>
                  </a:extLst>
                </a:gridCol>
                <a:gridCol w="584725">
                  <a:extLst>
                    <a:ext uri="{9D8B030D-6E8A-4147-A177-3AD203B41FA5}">
                      <a16:colId xmlns:a16="http://schemas.microsoft.com/office/drawing/2014/main" val="20003"/>
                    </a:ext>
                  </a:extLst>
                </a:gridCol>
                <a:gridCol w="584725">
                  <a:extLst>
                    <a:ext uri="{9D8B030D-6E8A-4147-A177-3AD203B41FA5}">
                      <a16:colId xmlns:a16="http://schemas.microsoft.com/office/drawing/2014/main" val="20004"/>
                    </a:ext>
                  </a:extLst>
                </a:gridCol>
                <a:gridCol w="584725">
                  <a:extLst>
                    <a:ext uri="{9D8B030D-6E8A-4147-A177-3AD203B41FA5}">
                      <a16:colId xmlns:a16="http://schemas.microsoft.com/office/drawing/2014/main" val="20005"/>
                    </a:ext>
                  </a:extLst>
                </a:gridCol>
              </a:tblGrid>
              <a:tr h="532550">
                <a:tc>
                  <a:txBody>
                    <a:bodyPr/>
                    <a:lstStyle/>
                    <a:p>
                      <a:pPr marL="0" marR="0" lvl="0" indent="0" algn="r" rtl="0">
                        <a:spcBef>
                          <a:spcPts val="0"/>
                        </a:spcBef>
                        <a:buSzPct val="25000"/>
                        <a:buNone/>
                      </a:pPr>
                      <a:r>
                        <a:rPr lang="en" sz="2000" b="0" u="none" strike="noStrike" cap="none" dirty="0">
                          <a:latin typeface="Futura" pitchFamily="50" charset="0"/>
                          <a:ea typeface="Carme"/>
                          <a:cs typeface="Carme"/>
                          <a:sym typeface="Carme"/>
                        </a:rPr>
                        <a:t>5</a:t>
                      </a:r>
                    </a:p>
                  </a:txBody>
                  <a:tcPr marL="91450" marR="91450" marT="45725" marB="45725" anchor="ctr">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47BD53"/>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00"/>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0000"/>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0000"/>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532550">
                <a:tc>
                  <a:txBody>
                    <a:bodyPr/>
                    <a:lstStyle/>
                    <a:p>
                      <a:pPr marL="0" marR="0" lvl="0" indent="0" algn="r" rtl="0">
                        <a:spcBef>
                          <a:spcPts val="0"/>
                        </a:spcBef>
                        <a:buSzPct val="25000"/>
                        <a:buNone/>
                      </a:pPr>
                      <a:r>
                        <a:rPr lang="en" sz="2000" b="0" dirty="0">
                          <a:latin typeface="Futura" pitchFamily="50" charset="0"/>
                          <a:ea typeface="Carme"/>
                          <a:cs typeface="Carme"/>
                          <a:sym typeface="Carme"/>
                        </a:rPr>
                        <a:t>4</a:t>
                      </a:r>
                    </a:p>
                  </a:txBody>
                  <a:tcPr marL="91450" marR="91450" marT="45725" marB="45725" anchor="ctr">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SzPct val="25000"/>
                        <a:buNone/>
                      </a:pPr>
                      <a:endParaRPr sz="1800" b="0" dirty="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47BD53"/>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00"/>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00"/>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0000"/>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532550">
                <a:tc>
                  <a:txBody>
                    <a:bodyPr/>
                    <a:lstStyle/>
                    <a:p>
                      <a:pPr marL="0" marR="0" lvl="0" indent="0" algn="r" rtl="0">
                        <a:spcBef>
                          <a:spcPts val="0"/>
                        </a:spcBef>
                        <a:buSzPct val="25000"/>
                        <a:buNone/>
                      </a:pPr>
                      <a:r>
                        <a:rPr lang="en" sz="2000" b="0">
                          <a:latin typeface="Futura" pitchFamily="50" charset="0"/>
                          <a:ea typeface="Carme"/>
                          <a:cs typeface="Carme"/>
                          <a:sym typeface="Carme"/>
                        </a:rPr>
                        <a:t>3</a:t>
                      </a:r>
                    </a:p>
                  </a:txBody>
                  <a:tcPr marL="91450" marR="91450" marT="45725" marB="45725" anchor="ctr">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SzPct val="25000"/>
                        <a:buNone/>
                      </a:pPr>
                      <a:endParaRPr sz="1800" b="0" dirty="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47BD53"/>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47BD53"/>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00"/>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00"/>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532550">
                <a:tc>
                  <a:txBody>
                    <a:bodyPr/>
                    <a:lstStyle/>
                    <a:p>
                      <a:pPr marL="0" marR="0" lvl="0" indent="0" algn="r" rtl="0">
                        <a:spcBef>
                          <a:spcPts val="0"/>
                        </a:spcBef>
                        <a:buSzPct val="25000"/>
                        <a:buNone/>
                      </a:pPr>
                      <a:r>
                        <a:rPr lang="en" sz="2000" b="0">
                          <a:latin typeface="Futura" pitchFamily="50" charset="0"/>
                          <a:ea typeface="Carme"/>
                          <a:cs typeface="Carme"/>
                          <a:sym typeface="Carme"/>
                        </a:rPr>
                        <a:t>2</a:t>
                      </a:r>
                    </a:p>
                  </a:txBody>
                  <a:tcPr marL="91450" marR="91450" marT="45725" marB="45725" anchor="ctr">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SzPct val="25000"/>
                        <a:buNone/>
                      </a:pPr>
                      <a:endParaRPr sz="1800" b="0" dirty="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47BD53"/>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47BD53"/>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47BD53"/>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00"/>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532550">
                <a:tc>
                  <a:txBody>
                    <a:bodyPr/>
                    <a:lstStyle/>
                    <a:p>
                      <a:pPr marL="0" marR="0" lvl="0" indent="0" algn="r" rtl="0">
                        <a:spcBef>
                          <a:spcPts val="0"/>
                        </a:spcBef>
                        <a:buSzPct val="25000"/>
                        <a:buNone/>
                      </a:pPr>
                      <a:r>
                        <a:rPr lang="en" sz="2000" b="0">
                          <a:latin typeface="Futura" pitchFamily="50" charset="0"/>
                          <a:ea typeface="Carme"/>
                          <a:cs typeface="Carme"/>
                          <a:sym typeface="Carme"/>
                        </a:rPr>
                        <a:t>1</a:t>
                      </a:r>
                    </a:p>
                  </a:txBody>
                  <a:tcPr marL="91450" marR="91450" marT="45725" marB="45725" anchor="ctr">
                    <a:lnL w="9525" cap="flat" cmpd="sng">
                      <a:solidFill>
                        <a:srgbClr val="000000">
                          <a:alpha val="0"/>
                        </a:srgbClr>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47BD53"/>
                    </a:solidFill>
                  </a:tcPr>
                </a:tc>
                <a:tc>
                  <a:txBody>
                    <a:bodyPr/>
                    <a:lstStyle/>
                    <a:p>
                      <a:pPr marL="0" marR="0" lvl="0" indent="0" algn="l" rtl="0">
                        <a:spcBef>
                          <a:spcPts val="0"/>
                        </a:spcBef>
                        <a:buSzPct val="25000"/>
                        <a:buNone/>
                      </a:pPr>
                      <a:endParaRPr sz="1800" b="0" dirty="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47BD53"/>
                    </a:solidFill>
                  </a:tcPr>
                </a:tc>
                <a:tc>
                  <a:txBody>
                    <a:bodyPr/>
                    <a:lstStyle/>
                    <a:p>
                      <a:pPr marL="0" marR="0" lvl="0" indent="0" algn="l" rtl="0">
                        <a:spcBef>
                          <a:spcPts val="0"/>
                        </a:spcBef>
                        <a:buSzPct val="25000"/>
                        <a:buNone/>
                      </a:pPr>
                      <a:endParaRPr sz="1800" b="0" dirty="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47BD53"/>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47BD53"/>
                    </a:solidFill>
                  </a:tcPr>
                </a:tc>
                <a:tc>
                  <a:txBody>
                    <a:bodyPr/>
                    <a:lstStyle/>
                    <a:p>
                      <a:pPr marL="0" marR="0" lvl="0" indent="0" algn="l" rtl="0">
                        <a:spcBef>
                          <a:spcPts val="0"/>
                        </a:spcBef>
                        <a:buSzPct val="25000"/>
                        <a:buNone/>
                      </a:pPr>
                      <a:endParaRPr sz="1800" b="0">
                        <a:latin typeface="Futura" pitchFamily="50" charset="0"/>
                      </a:endParaRPr>
                    </a:p>
                  </a:txBody>
                  <a:tcPr marL="91450" marR="91450" marT="45725" marB="457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532550">
                <a:tc>
                  <a:txBody>
                    <a:bodyPr/>
                    <a:lstStyle/>
                    <a:p>
                      <a:pPr marL="0" marR="0" lvl="0" indent="0" algn="ctr" rtl="0">
                        <a:spcBef>
                          <a:spcPts val="0"/>
                        </a:spcBef>
                        <a:buSzPct val="25000"/>
                        <a:buNone/>
                      </a:pPr>
                      <a:endParaRPr sz="1800" b="0" dirty="0">
                        <a:latin typeface="Futura" pitchFamily="50" charset="0"/>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 sz="2000" b="0">
                          <a:latin typeface="Futura" pitchFamily="50" charset="0"/>
                          <a:ea typeface="Carme"/>
                          <a:cs typeface="Carme"/>
                          <a:sym typeface="Carme"/>
                        </a:rPr>
                        <a:t>1</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 sz="2000" b="0">
                          <a:latin typeface="Futura" pitchFamily="50" charset="0"/>
                          <a:ea typeface="Carme"/>
                          <a:cs typeface="Carme"/>
                          <a:sym typeface="Carme"/>
                        </a:rPr>
                        <a:t>2</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 sz="2000" b="0" dirty="0">
                          <a:latin typeface="Futura" pitchFamily="50" charset="0"/>
                          <a:ea typeface="Carme"/>
                          <a:cs typeface="Carme"/>
                          <a:sym typeface="Carme"/>
                        </a:rPr>
                        <a:t>3</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 sz="2000" b="0" dirty="0">
                          <a:latin typeface="Futura" pitchFamily="50" charset="0"/>
                          <a:ea typeface="Carme"/>
                          <a:cs typeface="Carme"/>
                          <a:sym typeface="Carme"/>
                        </a:rPr>
                        <a:t>4</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0" algn="ctr" rtl="0">
                        <a:spcBef>
                          <a:spcPts val="0"/>
                        </a:spcBef>
                        <a:buSzPct val="25000"/>
                        <a:buNone/>
                      </a:pPr>
                      <a:r>
                        <a:rPr lang="en" sz="2000" b="0" dirty="0">
                          <a:latin typeface="Futura" pitchFamily="50" charset="0"/>
                          <a:ea typeface="Carme"/>
                          <a:cs typeface="Carme"/>
                          <a:sym typeface="Carme"/>
                        </a:rPr>
                        <a:t>5</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26" name="Shape 226"/>
          <p:cNvSpPr/>
          <p:nvPr/>
        </p:nvSpPr>
        <p:spPr>
          <a:xfrm>
            <a:off x="6800660" y="1163664"/>
            <a:ext cx="403800" cy="403800"/>
          </a:xfrm>
          <a:prstGeom prst="ellipse">
            <a:avLst/>
          </a:prstGeom>
          <a:solidFill>
            <a:srgbClr val="222A35"/>
          </a:solidFill>
          <a:ln w="12700" cap="flat" cmpd="sng">
            <a:solidFill>
              <a:srgbClr val="FAF9F9"/>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200"/>
          </a:p>
        </p:txBody>
      </p:sp>
      <p:sp>
        <p:nvSpPr>
          <p:cNvPr id="227" name="Shape 227"/>
          <p:cNvSpPr/>
          <p:nvPr/>
        </p:nvSpPr>
        <p:spPr>
          <a:xfrm>
            <a:off x="6793394" y="1723748"/>
            <a:ext cx="403800" cy="403800"/>
          </a:xfrm>
          <a:prstGeom prst="ellipse">
            <a:avLst/>
          </a:prstGeom>
          <a:solidFill>
            <a:srgbClr val="222A35"/>
          </a:solidFill>
          <a:ln w="12700" cap="flat" cmpd="sng">
            <a:solidFill>
              <a:srgbClr val="FAF9F9"/>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a:p>
        </p:txBody>
      </p:sp>
      <p:sp>
        <p:nvSpPr>
          <p:cNvPr id="228" name="Shape 228"/>
          <p:cNvSpPr/>
          <p:nvPr/>
        </p:nvSpPr>
        <p:spPr>
          <a:xfrm>
            <a:off x="7950575" y="2781200"/>
            <a:ext cx="403800" cy="403800"/>
          </a:xfrm>
          <a:prstGeom prst="ellipse">
            <a:avLst/>
          </a:prstGeom>
          <a:solidFill>
            <a:srgbClr val="222A35"/>
          </a:solidFill>
          <a:ln w="12700" cap="flat" cmpd="sng">
            <a:solidFill>
              <a:srgbClr val="FAF9F9"/>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000"/>
          </a:p>
        </p:txBody>
      </p:sp>
      <p:sp>
        <p:nvSpPr>
          <p:cNvPr id="229" name="Shape 229"/>
          <p:cNvSpPr txBox="1"/>
          <p:nvPr/>
        </p:nvSpPr>
        <p:spPr>
          <a:xfrm>
            <a:off x="5532815" y="4115100"/>
            <a:ext cx="2924700" cy="461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2400" b="0" i="0" u="none" strike="noStrike" cap="none" dirty="0">
                <a:solidFill>
                  <a:srgbClr val="000000"/>
                </a:solidFill>
                <a:latin typeface="Futura" pitchFamily="50" charset="0"/>
                <a:ea typeface="Carme"/>
                <a:cs typeface="Carme"/>
                <a:sym typeface="Carme"/>
              </a:rPr>
              <a:t>Consequence</a:t>
            </a:r>
          </a:p>
        </p:txBody>
      </p:sp>
      <p:sp>
        <p:nvSpPr>
          <p:cNvPr id="230" name="Shape 230"/>
          <p:cNvSpPr txBox="1"/>
          <p:nvPr/>
        </p:nvSpPr>
        <p:spPr>
          <a:xfrm rot="-5400000">
            <a:off x="3704880" y="2234461"/>
            <a:ext cx="2659500" cy="461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2400" b="0" i="0" u="none" strike="noStrike" cap="none" dirty="0">
                <a:solidFill>
                  <a:srgbClr val="000000"/>
                </a:solidFill>
                <a:latin typeface="Futura" pitchFamily="50" charset="0"/>
                <a:ea typeface="Carme"/>
                <a:cs typeface="Carme"/>
                <a:sym typeface="Carme"/>
              </a:rPr>
              <a:t>Likelihood</a:t>
            </a:r>
          </a:p>
        </p:txBody>
      </p:sp>
      <p:sp>
        <p:nvSpPr>
          <p:cNvPr id="231" name="Shape 231"/>
          <p:cNvSpPr txBox="1"/>
          <p:nvPr/>
        </p:nvSpPr>
        <p:spPr>
          <a:xfrm>
            <a:off x="223482" y="963335"/>
            <a:ext cx="4083300" cy="3785700"/>
          </a:xfrm>
          <a:prstGeom prst="rect">
            <a:avLst/>
          </a:prstGeom>
          <a:noFill/>
          <a:ln>
            <a:noFill/>
          </a:ln>
        </p:spPr>
        <p:txBody>
          <a:bodyPr wrap="square" lIns="91425" tIns="45700" rIns="91425" bIns="45700" anchor="t" anchorCtr="0">
            <a:noAutofit/>
          </a:bodyPr>
          <a:lstStyle/>
          <a:p>
            <a:pPr>
              <a:lnSpc>
                <a:spcPct val="150000"/>
              </a:lnSpc>
            </a:pPr>
            <a:r>
              <a:rPr lang="en" sz="2000" dirty="0">
                <a:latin typeface="Futura" pitchFamily="50" charset="0"/>
              </a:rPr>
              <a:t>5. Incompatible hardware drivers</a:t>
            </a:r>
          </a:p>
          <a:p>
            <a:pPr marR="0" lvl="0" algn="l" rtl="0">
              <a:lnSpc>
                <a:spcPct val="150000"/>
              </a:lnSpc>
              <a:spcBef>
                <a:spcPts val="0"/>
              </a:spcBef>
              <a:buNone/>
            </a:pPr>
            <a:r>
              <a:rPr lang="en" sz="2000" dirty="0">
                <a:latin typeface="Futura" pitchFamily="50" charset="0"/>
              </a:rPr>
              <a:t>6. ROS integration issues</a:t>
            </a:r>
          </a:p>
          <a:p>
            <a:pPr>
              <a:lnSpc>
                <a:spcPct val="150000"/>
              </a:lnSpc>
            </a:pPr>
            <a:r>
              <a:rPr lang="en" sz="2000" dirty="0">
                <a:latin typeface="Futura" pitchFamily="50" charset="0"/>
              </a:rPr>
              <a:t>10. GroundsBot Crashes</a:t>
            </a:r>
          </a:p>
          <a:p>
            <a:pPr marR="0" lvl="0" algn="l" rtl="0">
              <a:lnSpc>
                <a:spcPct val="150000"/>
              </a:lnSpc>
              <a:spcBef>
                <a:spcPts val="0"/>
              </a:spcBef>
              <a:buNone/>
            </a:pPr>
            <a:r>
              <a:rPr lang="en" sz="2000" dirty="0">
                <a:latin typeface="Futura" pitchFamily="50" charset="0"/>
              </a:rPr>
              <a:t>11. Subsystem harder than expected</a:t>
            </a:r>
          </a:p>
          <a:p>
            <a:pPr marR="0" lvl="0" algn="l" rtl="0">
              <a:lnSpc>
                <a:spcPct val="150000"/>
              </a:lnSpc>
              <a:spcBef>
                <a:spcPts val="0"/>
              </a:spcBef>
              <a:buNone/>
            </a:pPr>
            <a:r>
              <a:rPr lang="en" sz="2000" dirty="0">
                <a:latin typeface="Futura" pitchFamily="50" charset="0"/>
              </a:rPr>
              <a:t>13. Team falling behind</a:t>
            </a:r>
          </a:p>
          <a:p>
            <a:pPr>
              <a:lnSpc>
                <a:spcPct val="150000"/>
              </a:lnSpc>
            </a:pPr>
            <a:r>
              <a:rPr lang="en" sz="2000" dirty="0">
                <a:latin typeface="Futura" pitchFamily="50" charset="0"/>
              </a:rPr>
              <a:t>14. Injury from Spinning Blade​</a:t>
            </a:r>
          </a:p>
        </p:txBody>
      </p:sp>
      <p:sp>
        <p:nvSpPr>
          <p:cNvPr id="232" name="Shape 232"/>
          <p:cNvSpPr/>
          <p:nvPr/>
        </p:nvSpPr>
        <p:spPr>
          <a:xfrm>
            <a:off x="6793394" y="3335091"/>
            <a:ext cx="403800" cy="403800"/>
          </a:xfrm>
          <a:prstGeom prst="ellipse">
            <a:avLst/>
          </a:prstGeom>
          <a:solidFill>
            <a:srgbClr val="222A35"/>
          </a:solidFill>
          <a:ln w="12700" cap="flat" cmpd="sng">
            <a:solidFill>
              <a:srgbClr val="FAF9F9"/>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b="0" i="0" u="none" strike="noStrike" cap="none">
                <a:solidFill>
                  <a:srgbClr val="FFFFFF"/>
                </a:solidFill>
                <a:latin typeface="Carme"/>
                <a:ea typeface="Carme"/>
                <a:cs typeface="Carme"/>
                <a:sym typeface="Carme"/>
              </a:rPr>
              <a:t>1</a:t>
            </a:r>
          </a:p>
        </p:txBody>
      </p:sp>
      <p:sp>
        <p:nvSpPr>
          <p:cNvPr id="233" name="Shape 233"/>
          <p:cNvSpPr/>
          <p:nvPr/>
        </p:nvSpPr>
        <p:spPr>
          <a:xfrm>
            <a:off x="6800660" y="2249900"/>
            <a:ext cx="403800" cy="403800"/>
          </a:xfrm>
          <a:prstGeom prst="ellipse">
            <a:avLst/>
          </a:prstGeom>
          <a:solidFill>
            <a:srgbClr val="222A35"/>
          </a:solidFill>
          <a:ln w="12700" cap="flat" cmpd="sng">
            <a:solidFill>
              <a:srgbClr val="FAF9F9"/>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Carme"/>
                <a:ea typeface="Carme"/>
                <a:cs typeface="Carme"/>
                <a:sym typeface="Carme"/>
              </a:rPr>
              <a:t>9</a:t>
            </a:r>
          </a:p>
        </p:txBody>
      </p:sp>
      <p:sp>
        <p:nvSpPr>
          <p:cNvPr id="234" name="Shape 234"/>
          <p:cNvSpPr/>
          <p:nvPr/>
        </p:nvSpPr>
        <p:spPr>
          <a:xfrm>
            <a:off x="7412166" y="2263545"/>
            <a:ext cx="403800" cy="403800"/>
          </a:xfrm>
          <a:prstGeom prst="ellipse">
            <a:avLst/>
          </a:prstGeom>
          <a:solidFill>
            <a:srgbClr val="222A35"/>
          </a:solidFill>
          <a:ln w="12700" cap="flat" cmpd="sng">
            <a:solidFill>
              <a:srgbClr val="FAF9F9"/>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000"/>
          </a:p>
        </p:txBody>
      </p:sp>
      <p:sp>
        <p:nvSpPr>
          <p:cNvPr id="235" name="Shape 235"/>
          <p:cNvSpPr/>
          <p:nvPr/>
        </p:nvSpPr>
        <p:spPr>
          <a:xfrm>
            <a:off x="6231307" y="2781200"/>
            <a:ext cx="403800" cy="403800"/>
          </a:xfrm>
          <a:prstGeom prst="ellipse">
            <a:avLst/>
          </a:prstGeom>
          <a:solidFill>
            <a:srgbClr val="222A35"/>
          </a:solidFill>
          <a:ln w="12700" cap="flat" cmpd="sng">
            <a:solidFill>
              <a:srgbClr val="FAF9F9"/>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a:p>
        </p:txBody>
      </p:sp>
      <p:sp>
        <p:nvSpPr>
          <p:cNvPr id="237" name="Shape 237"/>
          <p:cNvSpPr txBox="1">
            <a:spLocks noGrp="1"/>
          </p:cNvSpPr>
          <p:nvPr>
            <p:ph type="title"/>
          </p:nvPr>
        </p:nvSpPr>
        <p:spPr>
          <a:xfrm>
            <a:off x="7374296" y="2238750"/>
            <a:ext cx="479539" cy="461700"/>
          </a:xfrm>
          <a:prstGeom prst="rect">
            <a:avLst/>
          </a:prstGeom>
          <a:noFill/>
          <a:ln>
            <a:noFill/>
          </a:ln>
        </p:spPr>
        <p:txBody>
          <a:bodyPr wrap="square" lIns="91425" tIns="91425" rIns="91425" bIns="91425" anchor="t" anchorCtr="0">
            <a:noAutofit/>
          </a:bodyPr>
          <a:lstStyle/>
          <a:p>
            <a:pPr marL="0" marR="0" lvl="0" indent="-177800" algn="l" rtl="0">
              <a:lnSpc>
                <a:spcPct val="100000"/>
              </a:lnSpc>
              <a:spcBef>
                <a:spcPts val="0"/>
              </a:spcBef>
              <a:spcAft>
                <a:spcPts val="0"/>
              </a:spcAft>
              <a:buClr>
                <a:schemeClr val="dk1"/>
              </a:buClr>
              <a:buSzPct val="280000"/>
              <a:buFont typeface="Carme"/>
              <a:buNone/>
            </a:pPr>
            <a:r>
              <a:rPr lang="en" sz="1800" dirty="0">
                <a:solidFill>
                  <a:srgbClr val="FFFFFF"/>
                </a:solidFill>
                <a:latin typeface="Carme"/>
                <a:ea typeface="Carme"/>
                <a:cs typeface="Carme"/>
                <a:sym typeface="Carme"/>
              </a:rPr>
              <a:t>10 </a:t>
            </a:r>
          </a:p>
        </p:txBody>
      </p:sp>
      <p:sp>
        <p:nvSpPr>
          <p:cNvPr id="239" name="Shape 239"/>
          <p:cNvSpPr txBox="1">
            <a:spLocks noGrp="1"/>
          </p:cNvSpPr>
          <p:nvPr>
            <p:ph type="title"/>
          </p:nvPr>
        </p:nvSpPr>
        <p:spPr>
          <a:xfrm>
            <a:off x="7892975" y="2768211"/>
            <a:ext cx="618900" cy="288000"/>
          </a:xfrm>
          <a:prstGeom prst="rect">
            <a:avLst/>
          </a:prstGeom>
          <a:noFill/>
          <a:ln>
            <a:noFill/>
          </a:ln>
        </p:spPr>
        <p:txBody>
          <a:bodyPr wrap="square" lIns="91425" tIns="91425" rIns="91425" bIns="91425" anchor="t" anchorCtr="0">
            <a:noAutofit/>
          </a:bodyPr>
          <a:lstStyle/>
          <a:p>
            <a:pPr marL="0" marR="0" lvl="0" indent="-177800" algn="l" rtl="0">
              <a:lnSpc>
                <a:spcPct val="100000"/>
              </a:lnSpc>
              <a:spcBef>
                <a:spcPts val="0"/>
              </a:spcBef>
              <a:spcAft>
                <a:spcPts val="0"/>
              </a:spcAft>
              <a:buClr>
                <a:schemeClr val="dk1"/>
              </a:buClr>
              <a:buSzPct val="155555"/>
              <a:buFont typeface="Carme"/>
              <a:buNone/>
            </a:pPr>
            <a:r>
              <a:rPr lang="en" sz="1800">
                <a:solidFill>
                  <a:srgbClr val="FFFFFF"/>
                </a:solidFill>
                <a:latin typeface="Carme"/>
                <a:ea typeface="Carme"/>
                <a:cs typeface="Carme"/>
                <a:sym typeface="Carme"/>
              </a:rPr>
              <a:t>14</a:t>
            </a:r>
          </a:p>
        </p:txBody>
      </p:sp>
      <p:sp>
        <p:nvSpPr>
          <p:cNvPr id="238" name="Shape 238"/>
          <p:cNvSpPr txBox="1">
            <a:spLocks noGrp="1"/>
          </p:cNvSpPr>
          <p:nvPr>
            <p:ph type="title"/>
          </p:nvPr>
        </p:nvSpPr>
        <p:spPr>
          <a:xfrm>
            <a:off x="6726554" y="1735725"/>
            <a:ext cx="549300" cy="403800"/>
          </a:xfrm>
          <a:prstGeom prst="rect">
            <a:avLst/>
          </a:prstGeom>
          <a:noFill/>
          <a:ln>
            <a:noFill/>
          </a:ln>
        </p:spPr>
        <p:txBody>
          <a:bodyPr wrap="square" lIns="91425" tIns="91425" rIns="91425" bIns="91425" anchor="t" anchorCtr="0">
            <a:noAutofit/>
          </a:bodyPr>
          <a:lstStyle/>
          <a:p>
            <a:pPr marL="0" marR="0" lvl="0" indent="-177800" algn="l" rtl="0">
              <a:lnSpc>
                <a:spcPct val="100000"/>
              </a:lnSpc>
              <a:spcBef>
                <a:spcPts val="0"/>
              </a:spcBef>
              <a:spcAft>
                <a:spcPts val="0"/>
              </a:spcAft>
              <a:buClr>
                <a:schemeClr val="dk1"/>
              </a:buClr>
              <a:buSzPct val="200000"/>
              <a:buFont typeface="Carme"/>
              <a:buNone/>
            </a:pPr>
            <a:r>
              <a:rPr lang="en" sz="1400">
                <a:solidFill>
                  <a:srgbClr val="FFFFFF"/>
                </a:solidFill>
                <a:latin typeface="Carme"/>
                <a:ea typeface="Carme"/>
                <a:cs typeface="Carme"/>
                <a:sym typeface="Carme"/>
              </a:rPr>
              <a:t>5, 6</a:t>
            </a:r>
          </a:p>
          <a:p>
            <a:pPr marL="0" marR="0" lvl="0" indent="-177800" algn="l" rtl="0">
              <a:lnSpc>
                <a:spcPct val="100000"/>
              </a:lnSpc>
              <a:spcBef>
                <a:spcPts val="0"/>
              </a:spcBef>
              <a:spcAft>
                <a:spcPts val="0"/>
              </a:spcAft>
              <a:buClr>
                <a:schemeClr val="dk1"/>
              </a:buClr>
              <a:buSzPct val="280000"/>
              <a:buFont typeface="Carme"/>
              <a:buNone/>
            </a:pPr>
            <a:endParaRPr sz="1000">
              <a:solidFill>
                <a:srgbClr val="FFFFFF"/>
              </a:solidFill>
              <a:latin typeface="Carme"/>
              <a:ea typeface="Carme"/>
              <a:cs typeface="Carme"/>
              <a:sym typeface="Carme"/>
            </a:endParaRPr>
          </a:p>
        </p:txBody>
      </p:sp>
      <p:sp>
        <p:nvSpPr>
          <p:cNvPr id="241" name="Shape 241"/>
          <p:cNvSpPr/>
          <p:nvPr/>
        </p:nvSpPr>
        <p:spPr>
          <a:xfrm>
            <a:off x="7403594" y="2795342"/>
            <a:ext cx="403800" cy="403800"/>
          </a:xfrm>
          <a:prstGeom prst="ellipse">
            <a:avLst/>
          </a:prstGeom>
          <a:solidFill>
            <a:srgbClr val="222A35"/>
          </a:solidFill>
          <a:ln w="12700" cap="flat" cmpd="sng">
            <a:solidFill>
              <a:srgbClr val="FAF9F9"/>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Carme"/>
                <a:ea typeface="Carme"/>
                <a:cs typeface="Carme"/>
                <a:sym typeface="Carme"/>
              </a:rPr>
              <a:t>3</a:t>
            </a:r>
          </a:p>
        </p:txBody>
      </p:sp>
      <p:sp>
        <p:nvSpPr>
          <p:cNvPr id="242" name="Shape 242"/>
          <p:cNvSpPr/>
          <p:nvPr/>
        </p:nvSpPr>
        <p:spPr>
          <a:xfrm>
            <a:off x="7964825" y="1163675"/>
            <a:ext cx="403800" cy="403800"/>
          </a:xfrm>
          <a:prstGeom prst="ellipse">
            <a:avLst/>
          </a:prstGeom>
          <a:solidFill>
            <a:srgbClr val="222A35"/>
          </a:solidFill>
          <a:ln w="12700" cap="flat" cmpd="sng">
            <a:solidFill>
              <a:srgbClr val="FAF9F9"/>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000"/>
          </a:p>
        </p:txBody>
      </p:sp>
      <p:sp>
        <p:nvSpPr>
          <p:cNvPr id="243" name="Shape 243"/>
          <p:cNvSpPr txBox="1">
            <a:spLocks noGrp="1"/>
          </p:cNvSpPr>
          <p:nvPr>
            <p:ph type="title"/>
          </p:nvPr>
        </p:nvSpPr>
        <p:spPr>
          <a:xfrm>
            <a:off x="7927783" y="1135550"/>
            <a:ext cx="549300" cy="403800"/>
          </a:xfrm>
          <a:prstGeom prst="rect">
            <a:avLst/>
          </a:prstGeom>
          <a:noFill/>
          <a:ln>
            <a:noFill/>
          </a:ln>
        </p:spPr>
        <p:txBody>
          <a:bodyPr wrap="square" lIns="91425" tIns="91425" rIns="91425" bIns="91425" anchor="t" anchorCtr="0">
            <a:noAutofit/>
          </a:bodyPr>
          <a:lstStyle/>
          <a:p>
            <a:pPr marL="0" marR="0" lvl="0" indent="-177800" algn="l" rtl="0">
              <a:lnSpc>
                <a:spcPct val="100000"/>
              </a:lnSpc>
              <a:spcBef>
                <a:spcPts val="0"/>
              </a:spcBef>
              <a:spcAft>
                <a:spcPts val="0"/>
              </a:spcAft>
              <a:buClr>
                <a:schemeClr val="dk1"/>
              </a:buClr>
              <a:buSzPct val="155555"/>
              <a:buFont typeface="Carme"/>
              <a:buNone/>
            </a:pPr>
            <a:r>
              <a:rPr lang="en" sz="1800">
                <a:solidFill>
                  <a:srgbClr val="FFFFFF"/>
                </a:solidFill>
                <a:latin typeface="Carme"/>
                <a:ea typeface="Carme"/>
                <a:cs typeface="Carme"/>
                <a:sym typeface="Carme"/>
              </a:rPr>
              <a:t>13</a:t>
            </a:r>
          </a:p>
        </p:txBody>
      </p:sp>
      <p:sp>
        <p:nvSpPr>
          <p:cNvPr id="245" name="Shape 245"/>
          <p:cNvSpPr txBox="1">
            <a:spLocks noGrp="1"/>
          </p:cNvSpPr>
          <p:nvPr>
            <p:ph type="title"/>
          </p:nvPr>
        </p:nvSpPr>
        <p:spPr>
          <a:xfrm>
            <a:off x="6181749" y="2763558"/>
            <a:ext cx="618900" cy="461700"/>
          </a:xfrm>
          <a:prstGeom prst="rect">
            <a:avLst/>
          </a:prstGeom>
          <a:noFill/>
          <a:ln>
            <a:noFill/>
          </a:ln>
        </p:spPr>
        <p:txBody>
          <a:bodyPr wrap="square" lIns="91425" tIns="91425" rIns="91425" bIns="91425" anchor="t" anchorCtr="0">
            <a:noAutofit/>
          </a:bodyPr>
          <a:lstStyle/>
          <a:p>
            <a:pPr marL="0" marR="0" lvl="0" indent="-177800" algn="l" rtl="0">
              <a:lnSpc>
                <a:spcPct val="100000"/>
              </a:lnSpc>
              <a:spcBef>
                <a:spcPts val="0"/>
              </a:spcBef>
              <a:spcAft>
                <a:spcPts val="0"/>
              </a:spcAft>
              <a:buClr>
                <a:schemeClr val="dk1"/>
              </a:buClr>
              <a:buSzPct val="155555"/>
              <a:buFont typeface="Carme"/>
              <a:buNone/>
            </a:pPr>
            <a:r>
              <a:rPr lang="en" sz="1800">
                <a:solidFill>
                  <a:srgbClr val="FFFFFF"/>
                </a:solidFill>
                <a:latin typeface="Carme"/>
                <a:ea typeface="Carme"/>
                <a:cs typeface="Carme"/>
                <a:sym typeface="Carme"/>
              </a:rPr>
              <a:t>12</a:t>
            </a:r>
          </a:p>
          <a:p>
            <a:pPr marL="0" marR="0" lvl="0" indent="-177800" algn="l" rtl="0">
              <a:lnSpc>
                <a:spcPct val="100000"/>
              </a:lnSpc>
              <a:spcBef>
                <a:spcPts val="0"/>
              </a:spcBef>
              <a:spcAft>
                <a:spcPts val="0"/>
              </a:spcAft>
              <a:buClr>
                <a:schemeClr val="dk1"/>
              </a:buClr>
              <a:buSzPct val="280000"/>
              <a:buFont typeface="Carme"/>
              <a:buNone/>
            </a:pPr>
            <a:endParaRPr sz="1000">
              <a:solidFill>
                <a:srgbClr val="FFFFFF"/>
              </a:solidFill>
              <a:latin typeface="Carme"/>
              <a:ea typeface="Carme"/>
              <a:cs typeface="Carme"/>
              <a:sym typeface="Carme"/>
            </a:endParaRPr>
          </a:p>
        </p:txBody>
      </p:sp>
      <p:sp>
        <p:nvSpPr>
          <p:cNvPr id="244" name="Shape 244"/>
          <p:cNvSpPr txBox="1">
            <a:spLocks noGrp="1"/>
          </p:cNvSpPr>
          <p:nvPr>
            <p:ph type="title"/>
          </p:nvPr>
        </p:nvSpPr>
        <p:spPr>
          <a:xfrm>
            <a:off x="6775408" y="1139700"/>
            <a:ext cx="618900" cy="461700"/>
          </a:xfrm>
          <a:prstGeom prst="rect">
            <a:avLst/>
          </a:prstGeom>
          <a:noFill/>
          <a:ln>
            <a:noFill/>
          </a:ln>
        </p:spPr>
        <p:txBody>
          <a:bodyPr wrap="square" lIns="91425" tIns="91425" rIns="91425" bIns="91425" anchor="t" anchorCtr="0">
            <a:noAutofit/>
          </a:bodyPr>
          <a:lstStyle/>
          <a:p>
            <a:pPr marL="0" marR="0" lvl="0" indent="-177800" algn="l" rtl="0">
              <a:lnSpc>
                <a:spcPct val="100000"/>
              </a:lnSpc>
              <a:spcBef>
                <a:spcPts val="0"/>
              </a:spcBef>
              <a:spcAft>
                <a:spcPts val="0"/>
              </a:spcAft>
              <a:buClr>
                <a:schemeClr val="dk1"/>
              </a:buClr>
              <a:buSzPct val="155555"/>
              <a:buFont typeface="Carme"/>
              <a:buNone/>
            </a:pPr>
            <a:r>
              <a:rPr lang="en" sz="1800" dirty="0">
                <a:solidFill>
                  <a:srgbClr val="FFFFFF"/>
                </a:solidFill>
                <a:latin typeface="Carme"/>
                <a:ea typeface="Carme"/>
                <a:cs typeface="Carme"/>
                <a:sym typeface="Carme"/>
              </a:rPr>
              <a:t>11</a:t>
            </a:r>
          </a:p>
          <a:p>
            <a:pPr marL="0" marR="0" lvl="0" indent="-177800" algn="l" rtl="0">
              <a:lnSpc>
                <a:spcPct val="100000"/>
              </a:lnSpc>
              <a:spcBef>
                <a:spcPts val="0"/>
              </a:spcBef>
              <a:spcAft>
                <a:spcPts val="0"/>
              </a:spcAft>
              <a:buClr>
                <a:schemeClr val="dk1"/>
              </a:buClr>
              <a:buSzPct val="280000"/>
              <a:buFont typeface="Carme"/>
              <a:buNone/>
            </a:pPr>
            <a:endParaRPr sz="1000" dirty="0">
              <a:solidFill>
                <a:srgbClr val="FFFFFF"/>
              </a:solidFill>
              <a:latin typeface="Carme"/>
              <a:ea typeface="Carme"/>
              <a:cs typeface="Carme"/>
              <a:sym typeface="Carme"/>
            </a:endParaRPr>
          </a:p>
        </p:txBody>
      </p:sp>
      <p:sp>
        <p:nvSpPr>
          <p:cNvPr id="246" name="Shape 246"/>
          <p:cNvSpPr/>
          <p:nvPr/>
        </p:nvSpPr>
        <p:spPr>
          <a:xfrm>
            <a:off x="5611428" y="1734891"/>
            <a:ext cx="403800" cy="403800"/>
          </a:xfrm>
          <a:prstGeom prst="ellipse">
            <a:avLst/>
          </a:prstGeom>
          <a:solidFill>
            <a:srgbClr val="222A35"/>
          </a:solidFill>
          <a:ln w="12700" cap="flat" cmpd="sng">
            <a:solidFill>
              <a:srgbClr val="FAF9F9"/>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Carme"/>
                <a:ea typeface="Carme"/>
                <a:cs typeface="Carme"/>
                <a:sym typeface="Carme"/>
              </a:rPr>
              <a:t>8</a:t>
            </a:r>
          </a:p>
        </p:txBody>
      </p:sp>
      <p:sp>
        <p:nvSpPr>
          <p:cNvPr id="26" name="Shape 67">
            <a:extLst>
              <a:ext uri="{FF2B5EF4-FFF2-40B4-BE49-F238E27FC236}">
                <a16:creationId xmlns:a16="http://schemas.microsoft.com/office/drawing/2014/main" id="{CC223735-CD33-451F-8F5C-950208ABB730}"/>
              </a:ext>
            </a:extLst>
          </p:cNvPr>
          <p:cNvSpPr txBox="1">
            <a:spLocks/>
          </p:cNvSpPr>
          <p:nvPr/>
        </p:nvSpPr>
        <p:spPr>
          <a:xfrm>
            <a:off x="22121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Critical Risks</a:t>
            </a:r>
            <a:endParaRPr lang="en" dirty="0">
              <a:solidFill>
                <a:srgbClr val="47BD53"/>
              </a:solidFill>
              <a:latin typeface="Futura" panose="020B0502020202020204" pitchFamily="50"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4" name="Shape 67">
            <a:extLst>
              <a:ext uri="{FF2B5EF4-FFF2-40B4-BE49-F238E27FC236}">
                <a16:creationId xmlns:a16="http://schemas.microsoft.com/office/drawing/2014/main" id="{C168AC65-5A0D-4358-B627-E25E167F299C}"/>
              </a:ext>
            </a:extLst>
          </p:cNvPr>
          <p:cNvSpPr txBox="1">
            <a:spLocks/>
          </p:cNvSpPr>
          <p:nvPr/>
        </p:nvSpPr>
        <p:spPr>
          <a:xfrm>
            <a:off x="228833" y="1973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a:solidFill>
                  <a:srgbClr val="47BD53"/>
                </a:solidFill>
                <a:latin typeface="Futura" panose="020B0502020202020204" pitchFamily="50" charset="0"/>
              </a:rPr>
              <a:t>Conclusion</a:t>
            </a:r>
            <a:endParaRPr lang="en" dirty="0">
              <a:solidFill>
                <a:srgbClr val="47BD53"/>
              </a:solidFill>
              <a:latin typeface="Futura" panose="020B0502020202020204" pitchFamily="50" charset="0"/>
            </a:endParaRPr>
          </a:p>
        </p:txBody>
      </p:sp>
      <p:sp>
        <p:nvSpPr>
          <p:cNvPr id="2" name="TextBox 1">
            <a:extLst>
              <a:ext uri="{FF2B5EF4-FFF2-40B4-BE49-F238E27FC236}">
                <a16:creationId xmlns:a16="http://schemas.microsoft.com/office/drawing/2014/main" id="{B99DAA73-BC02-45F9-BC0D-A49414312F77}"/>
              </a:ext>
            </a:extLst>
          </p:cNvPr>
          <p:cNvSpPr txBox="1"/>
          <p:nvPr/>
        </p:nvSpPr>
        <p:spPr>
          <a:xfrm>
            <a:off x="507492" y="1272030"/>
            <a:ext cx="8325612" cy="1415772"/>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Futura" pitchFamily="50" charset="0"/>
              </a:rPr>
              <a:t>Pair programming is a good idea</a:t>
            </a:r>
          </a:p>
          <a:p>
            <a:pPr marL="285750" indent="-285750">
              <a:buFont typeface="Arial" panose="020B0604020202020204" pitchFamily="34" charset="0"/>
              <a:buChar char="•"/>
            </a:pPr>
            <a:r>
              <a:rPr lang="en-US" sz="1800" dirty="0">
                <a:latin typeface="Futura" pitchFamily="50" charset="0"/>
              </a:rPr>
              <a:t>Trailer attachments are actually really useful for field testing</a:t>
            </a:r>
          </a:p>
          <a:p>
            <a:pPr marL="285750" indent="-285750">
              <a:buFont typeface="Arial" panose="020B0604020202020204" pitchFamily="34" charset="0"/>
              <a:buChar char="•"/>
            </a:pPr>
            <a:r>
              <a:rPr lang="en-US" sz="1800" dirty="0">
                <a:latin typeface="Futura" pitchFamily="50" charset="0"/>
              </a:rPr>
              <a:t>We’re not the best at consistently using project management tools (Asana)</a:t>
            </a:r>
          </a:p>
          <a:p>
            <a:pPr marL="285750" indent="-285750">
              <a:buFont typeface="Arial" panose="020B0604020202020204" pitchFamily="34" charset="0"/>
              <a:buChar char="•"/>
            </a:pPr>
            <a:r>
              <a:rPr lang="en-US" sz="1800" dirty="0">
                <a:latin typeface="Futura" pitchFamily="50" charset="0"/>
              </a:rPr>
              <a:t>Pittsburgh is </a:t>
            </a:r>
            <a:r>
              <a:rPr lang="en-US" sz="1800" b="1" dirty="0">
                <a:latin typeface="Futura" pitchFamily="50" charset="0"/>
              </a:rPr>
              <a:t>cold</a:t>
            </a:r>
          </a:p>
          <a:p>
            <a:endParaRPr lang="en-US" dirty="0"/>
          </a:p>
        </p:txBody>
      </p:sp>
      <p:sp>
        <p:nvSpPr>
          <p:cNvPr id="5" name="Shape 67">
            <a:extLst>
              <a:ext uri="{FF2B5EF4-FFF2-40B4-BE49-F238E27FC236}">
                <a16:creationId xmlns:a16="http://schemas.microsoft.com/office/drawing/2014/main" id="{BE8DE4F6-7111-43B4-BBD7-0C4E4CF72F00}"/>
              </a:ext>
            </a:extLst>
          </p:cNvPr>
          <p:cNvSpPr txBox="1">
            <a:spLocks/>
          </p:cNvSpPr>
          <p:nvPr/>
        </p:nvSpPr>
        <p:spPr>
          <a:xfrm>
            <a:off x="266933" y="76887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solidFill>
                  <a:schemeClr val="tx1"/>
                </a:solidFill>
                <a:latin typeface="Futura" panose="020B0502020202020204" pitchFamily="50" charset="0"/>
              </a:rPr>
              <a:t>What we learned:</a:t>
            </a:r>
            <a:endParaRPr lang="en" sz="2000" dirty="0">
              <a:solidFill>
                <a:schemeClr val="tx1"/>
              </a:solidFill>
              <a:latin typeface="Futura" panose="020B0502020202020204" pitchFamily="50" charset="0"/>
            </a:endParaRPr>
          </a:p>
        </p:txBody>
      </p:sp>
      <p:sp>
        <p:nvSpPr>
          <p:cNvPr id="6" name="Shape 67">
            <a:extLst>
              <a:ext uri="{FF2B5EF4-FFF2-40B4-BE49-F238E27FC236}">
                <a16:creationId xmlns:a16="http://schemas.microsoft.com/office/drawing/2014/main" id="{127DEA48-8661-40BB-B017-FCE0378F3F91}"/>
              </a:ext>
            </a:extLst>
          </p:cNvPr>
          <p:cNvSpPr txBox="1">
            <a:spLocks/>
          </p:cNvSpPr>
          <p:nvPr/>
        </p:nvSpPr>
        <p:spPr>
          <a:xfrm>
            <a:off x="228833" y="2599572"/>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000" dirty="0">
                <a:solidFill>
                  <a:schemeClr val="tx1"/>
                </a:solidFill>
                <a:latin typeface="Futura" panose="020B0502020202020204" pitchFamily="50" charset="0"/>
              </a:rPr>
              <a:t>What </a:t>
            </a:r>
            <a:r>
              <a:rPr lang="en-US" sz="2000">
                <a:solidFill>
                  <a:schemeClr val="tx1"/>
                </a:solidFill>
                <a:latin typeface="Futura" panose="020B0502020202020204" pitchFamily="50" charset="0"/>
              </a:rPr>
              <a:t>we’ll do</a:t>
            </a:r>
            <a:r>
              <a:rPr lang="en-US" sz="2000" dirty="0">
                <a:solidFill>
                  <a:schemeClr val="tx1"/>
                </a:solidFill>
                <a:latin typeface="Futura" panose="020B0502020202020204" pitchFamily="50" charset="0"/>
              </a:rPr>
              <a:t>:</a:t>
            </a:r>
            <a:endParaRPr lang="en" sz="2000" dirty="0">
              <a:solidFill>
                <a:schemeClr val="tx1"/>
              </a:solidFill>
              <a:latin typeface="Futura" panose="020B0502020202020204" pitchFamily="50" charset="0"/>
            </a:endParaRPr>
          </a:p>
        </p:txBody>
      </p:sp>
      <p:sp>
        <p:nvSpPr>
          <p:cNvPr id="7" name="TextBox 6">
            <a:extLst>
              <a:ext uri="{FF2B5EF4-FFF2-40B4-BE49-F238E27FC236}">
                <a16:creationId xmlns:a16="http://schemas.microsoft.com/office/drawing/2014/main" id="{AB01B430-3A09-4531-862A-2F34698912CC}"/>
              </a:ext>
            </a:extLst>
          </p:cNvPr>
          <p:cNvSpPr txBox="1"/>
          <p:nvPr/>
        </p:nvSpPr>
        <p:spPr>
          <a:xfrm>
            <a:off x="507493" y="3062413"/>
            <a:ext cx="8398763" cy="1415772"/>
          </a:xfrm>
          <a:prstGeom prst="rect">
            <a:avLst/>
          </a:prstGeom>
          <a:noFill/>
        </p:spPr>
        <p:txBody>
          <a:bodyPr wrap="square" rtlCol="0">
            <a:spAutoFit/>
          </a:bodyPr>
          <a:lstStyle/>
          <a:p>
            <a:pPr marL="285750" indent="-285750">
              <a:buFont typeface="Arial" panose="020B0604020202020204" pitchFamily="34" charset="0"/>
              <a:buChar char="•"/>
            </a:pPr>
            <a:r>
              <a:rPr lang="en-US" sz="1800" dirty="0" err="1">
                <a:latin typeface="Futura" pitchFamily="50" charset="0"/>
              </a:rPr>
              <a:t>tmux</a:t>
            </a:r>
            <a:r>
              <a:rPr lang="en-US" sz="1800" dirty="0">
                <a:latin typeface="Futura" pitchFamily="50" charset="0"/>
              </a:rPr>
              <a:t> parties</a:t>
            </a:r>
          </a:p>
          <a:p>
            <a:pPr marL="285750" indent="-285750">
              <a:buFont typeface="Arial" panose="020B0604020202020204" pitchFamily="34" charset="0"/>
              <a:buChar char="•"/>
            </a:pPr>
            <a:r>
              <a:rPr lang="en-US" sz="1800" dirty="0">
                <a:latin typeface="Futura" pitchFamily="50" charset="0"/>
              </a:rPr>
              <a:t>Add a trailer quick release mechanism</a:t>
            </a:r>
          </a:p>
          <a:p>
            <a:pPr marL="285750" indent="-285750">
              <a:buFont typeface="Arial" panose="020B0604020202020204" pitchFamily="34" charset="0"/>
              <a:buChar char="•"/>
            </a:pPr>
            <a:r>
              <a:rPr lang="en-US" sz="1800" dirty="0">
                <a:latin typeface="Futura" pitchFamily="50" charset="0"/>
              </a:rPr>
              <a:t>Make plans and stick to them, but also be agile</a:t>
            </a:r>
          </a:p>
          <a:p>
            <a:pPr marL="285750" indent="-285750">
              <a:buFont typeface="Arial" panose="020B0604020202020204" pitchFamily="34" charset="0"/>
              <a:buChar char="•"/>
            </a:pPr>
            <a:r>
              <a:rPr lang="en-US" sz="1800" dirty="0">
                <a:latin typeface="Futura" pitchFamily="50" charset="0"/>
              </a:rPr>
              <a:t>Expand our beverage offerings, dance with joy in the spring, move HQ to SF</a:t>
            </a:r>
          </a:p>
          <a:p>
            <a:endParaRPr lang="en-US" dirty="0"/>
          </a:p>
        </p:txBody>
      </p:sp>
    </p:spTree>
    <p:extLst>
      <p:ext uri="{BB962C8B-B14F-4D97-AF65-F5344CB8AC3E}">
        <p14:creationId xmlns:p14="http://schemas.microsoft.com/office/powerpoint/2010/main" val="176303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Shape 322"/>
          <p:cNvPicPr preferRelativeResize="0"/>
          <p:nvPr/>
        </p:nvPicPr>
        <p:blipFill rotWithShape="1">
          <a:blip r:embed="rId3">
            <a:alphaModFix/>
          </a:blip>
          <a:srcRect b="13807"/>
          <a:stretch/>
        </p:blipFill>
        <p:spPr>
          <a:xfrm>
            <a:off x="2653716" y="326424"/>
            <a:ext cx="3836576" cy="4490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7">
            <a:extLst>
              <a:ext uri="{FF2B5EF4-FFF2-40B4-BE49-F238E27FC236}">
                <a16:creationId xmlns:a16="http://schemas.microsoft.com/office/drawing/2014/main" id="{38D2C35D-E774-4D33-A7B5-16B68C6F9FCF}"/>
              </a:ext>
            </a:extLst>
          </p:cNvPr>
          <p:cNvSpPr txBox="1">
            <a:spLocks/>
          </p:cNvSpPr>
          <p:nvPr/>
        </p:nvSpPr>
        <p:spPr>
          <a:xfrm>
            <a:off x="311700" y="21642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Use Case</a:t>
            </a:r>
            <a:endParaRPr lang="en" dirty="0">
              <a:solidFill>
                <a:srgbClr val="47BD53"/>
              </a:solidFill>
              <a:latin typeface="Futura" panose="020B0502020202020204" pitchFamily="50" charset="0"/>
            </a:endParaRPr>
          </a:p>
        </p:txBody>
      </p:sp>
      <p:sp>
        <p:nvSpPr>
          <p:cNvPr id="6" name="TextBox 5">
            <a:extLst>
              <a:ext uri="{FF2B5EF4-FFF2-40B4-BE49-F238E27FC236}">
                <a16:creationId xmlns:a16="http://schemas.microsoft.com/office/drawing/2014/main" id="{4A70B750-DCE9-4836-8418-3D473AB12237}"/>
              </a:ext>
            </a:extLst>
          </p:cNvPr>
          <p:cNvSpPr txBox="1"/>
          <p:nvPr/>
        </p:nvSpPr>
        <p:spPr>
          <a:xfrm>
            <a:off x="574694" y="926331"/>
            <a:ext cx="5484071" cy="707886"/>
          </a:xfrm>
          <a:prstGeom prst="rect">
            <a:avLst/>
          </a:prstGeom>
          <a:noFill/>
        </p:spPr>
        <p:txBody>
          <a:bodyPr wrap="square" rtlCol="0">
            <a:spAutoFit/>
          </a:bodyPr>
          <a:lstStyle/>
          <a:p>
            <a:r>
              <a:rPr lang="en-US" sz="2000" dirty="0" err="1">
                <a:latin typeface="Futura" pitchFamily="50" charset="0"/>
              </a:rPr>
              <a:t>GroundsBot</a:t>
            </a:r>
            <a:r>
              <a:rPr lang="en-US" sz="2000" dirty="0">
                <a:latin typeface="Futura" pitchFamily="50" charset="0"/>
              </a:rPr>
              <a:t> is for golf course superintendents </a:t>
            </a:r>
          </a:p>
          <a:p>
            <a:r>
              <a:rPr lang="en-US" sz="2000" dirty="0">
                <a:latin typeface="Futura" pitchFamily="50" charset="0"/>
              </a:rPr>
              <a:t>like Steve</a:t>
            </a:r>
          </a:p>
        </p:txBody>
      </p:sp>
      <p:pic>
        <p:nvPicPr>
          <p:cNvPr id="9" name="Picture 8">
            <a:extLst>
              <a:ext uri="{FF2B5EF4-FFF2-40B4-BE49-F238E27FC236}">
                <a16:creationId xmlns:a16="http://schemas.microsoft.com/office/drawing/2014/main" id="{2E11CF61-691A-4264-A450-D31C9BAAAABA}"/>
              </a:ext>
            </a:extLst>
          </p:cNvPr>
          <p:cNvPicPr>
            <a:picLocks noChangeAspect="1"/>
          </p:cNvPicPr>
          <p:nvPr/>
        </p:nvPicPr>
        <p:blipFill rotWithShape="1">
          <a:blip r:embed="rId3"/>
          <a:srcRect t="-1" r="916" b="1359"/>
          <a:stretch/>
        </p:blipFill>
        <p:spPr>
          <a:xfrm>
            <a:off x="6051143" y="512969"/>
            <a:ext cx="2355878" cy="1541019"/>
          </a:xfrm>
          <a:prstGeom prst="rect">
            <a:avLst/>
          </a:prstGeom>
        </p:spPr>
      </p:pic>
      <p:pic>
        <p:nvPicPr>
          <p:cNvPr id="11" name="Picture 10">
            <a:extLst>
              <a:ext uri="{FF2B5EF4-FFF2-40B4-BE49-F238E27FC236}">
                <a16:creationId xmlns:a16="http://schemas.microsoft.com/office/drawing/2014/main" id="{5EDC46C5-9901-4BD6-8525-4C9CB7718615}"/>
              </a:ext>
            </a:extLst>
          </p:cNvPr>
          <p:cNvPicPr>
            <a:picLocks noChangeAspect="1"/>
          </p:cNvPicPr>
          <p:nvPr/>
        </p:nvPicPr>
        <p:blipFill rotWithShape="1">
          <a:blip r:embed="rId4"/>
          <a:srcRect r="729" b="947"/>
          <a:stretch/>
        </p:blipFill>
        <p:spPr>
          <a:xfrm>
            <a:off x="574694" y="1906013"/>
            <a:ext cx="2352751" cy="1547429"/>
          </a:xfrm>
          <a:prstGeom prst="rect">
            <a:avLst/>
          </a:prstGeom>
        </p:spPr>
      </p:pic>
      <p:sp>
        <p:nvSpPr>
          <p:cNvPr id="13" name="TextBox 12">
            <a:extLst>
              <a:ext uri="{FF2B5EF4-FFF2-40B4-BE49-F238E27FC236}">
                <a16:creationId xmlns:a16="http://schemas.microsoft.com/office/drawing/2014/main" id="{EBBE50A6-F588-45BC-A242-34B35373FE20}"/>
              </a:ext>
            </a:extLst>
          </p:cNvPr>
          <p:cNvSpPr txBox="1"/>
          <p:nvPr/>
        </p:nvSpPr>
        <p:spPr>
          <a:xfrm>
            <a:off x="2927445" y="2357121"/>
            <a:ext cx="5462302" cy="707886"/>
          </a:xfrm>
          <a:prstGeom prst="rect">
            <a:avLst/>
          </a:prstGeom>
          <a:noFill/>
        </p:spPr>
        <p:txBody>
          <a:bodyPr wrap="square" rtlCol="0">
            <a:spAutoFit/>
          </a:bodyPr>
          <a:lstStyle/>
          <a:p>
            <a:r>
              <a:rPr lang="en-US" sz="2000" dirty="0">
                <a:latin typeface="Futura" pitchFamily="50" charset="0"/>
              </a:rPr>
              <a:t>Steve first draws where he wants to mow and highlights zones for </a:t>
            </a:r>
            <a:r>
              <a:rPr lang="en-US" sz="2000" dirty="0" err="1">
                <a:latin typeface="Futura" pitchFamily="50" charset="0"/>
              </a:rPr>
              <a:t>GroundsBot</a:t>
            </a:r>
            <a:r>
              <a:rPr lang="en-US" sz="2000" dirty="0">
                <a:latin typeface="Futura" pitchFamily="50" charset="0"/>
              </a:rPr>
              <a:t> to avoid</a:t>
            </a:r>
          </a:p>
        </p:txBody>
      </p:sp>
      <p:pic>
        <p:nvPicPr>
          <p:cNvPr id="15" name="Picture 14">
            <a:extLst>
              <a:ext uri="{FF2B5EF4-FFF2-40B4-BE49-F238E27FC236}">
                <a16:creationId xmlns:a16="http://schemas.microsoft.com/office/drawing/2014/main" id="{F758A296-1ED6-4C03-86AA-1B6AD560963E}"/>
              </a:ext>
            </a:extLst>
          </p:cNvPr>
          <p:cNvPicPr>
            <a:picLocks noChangeAspect="1"/>
          </p:cNvPicPr>
          <p:nvPr/>
        </p:nvPicPr>
        <p:blipFill rotWithShape="1">
          <a:blip r:embed="rId5"/>
          <a:srcRect t="1" b="1500"/>
          <a:stretch/>
        </p:blipFill>
        <p:spPr>
          <a:xfrm>
            <a:off x="6058764" y="3305467"/>
            <a:ext cx="2370025" cy="1546312"/>
          </a:xfrm>
          <a:prstGeom prst="rect">
            <a:avLst/>
          </a:prstGeom>
        </p:spPr>
      </p:pic>
      <p:sp>
        <p:nvSpPr>
          <p:cNvPr id="16" name="TextBox 15">
            <a:extLst>
              <a:ext uri="{FF2B5EF4-FFF2-40B4-BE49-F238E27FC236}">
                <a16:creationId xmlns:a16="http://schemas.microsoft.com/office/drawing/2014/main" id="{C03043EC-87C9-40D5-A68F-B43168576A31}"/>
              </a:ext>
            </a:extLst>
          </p:cNvPr>
          <p:cNvSpPr txBox="1"/>
          <p:nvPr/>
        </p:nvSpPr>
        <p:spPr>
          <a:xfrm>
            <a:off x="574694" y="3723440"/>
            <a:ext cx="5484070" cy="707886"/>
          </a:xfrm>
          <a:prstGeom prst="rect">
            <a:avLst/>
          </a:prstGeom>
          <a:noFill/>
        </p:spPr>
        <p:txBody>
          <a:bodyPr wrap="square" rtlCol="0">
            <a:spAutoFit/>
          </a:bodyPr>
          <a:lstStyle/>
          <a:p>
            <a:r>
              <a:rPr lang="en-US" sz="2000" dirty="0">
                <a:latin typeface="Futura" pitchFamily="50" charset="0"/>
              </a:rPr>
              <a:t>The system plans a route to cover the outline and avoid obstacles</a:t>
            </a:r>
          </a:p>
        </p:txBody>
      </p:sp>
    </p:spTree>
    <p:extLst>
      <p:ext uri="{BB962C8B-B14F-4D97-AF65-F5344CB8AC3E}">
        <p14:creationId xmlns:p14="http://schemas.microsoft.com/office/powerpoint/2010/main" val="1765442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7">
            <a:extLst>
              <a:ext uri="{FF2B5EF4-FFF2-40B4-BE49-F238E27FC236}">
                <a16:creationId xmlns:a16="http://schemas.microsoft.com/office/drawing/2014/main" id="{38D2C35D-E774-4D33-A7B5-16B68C6F9FCF}"/>
              </a:ext>
            </a:extLst>
          </p:cNvPr>
          <p:cNvSpPr txBox="1">
            <a:spLocks/>
          </p:cNvSpPr>
          <p:nvPr/>
        </p:nvSpPr>
        <p:spPr>
          <a:xfrm>
            <a:off x="311700" y="21642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Use Case</a:t>
            </a:r>
            <a:endParaRPr lang="en" dirty="0">
              <a:solidFill>
                <a:srgbClr val="47BD53"/>
              </a:solidFill>
              <a:latin typeface="Futura" panose="020B0502020202020204" pitchFamily="50" charset="0"/>
            </a:endParaRPr>
          </a:p>
        </p:txBody>
      </p:sp>
      <p:sp>
        <p:nvSpPr>
          <p:cNvPr id="6" name="TextBox 5">
            <a:extLst>
              <a:ext uri="{FF2B5EF4-FFF2-40B4-BE49-F238E27FC236}">
                <a16:creationId xmlns:a16="http://schemas.microsoft.com/office/drawing/2014/main" id="{4A70B750-DCE9-4836-8418-3D473AB12237}"/>
              </a:ext>
            </a:extLst>
          </p:cNvPr>
          <p:cNvSpPr txBox="1"/>
          <p:nvPr/>
        </p:nvSpPr>
        <p:spPr>
          <a:xfrm>
            <a:off x="597374" y="924754"/>
            <a:ext cx="5480260" cy="707886"/>
          </a:xfrm>
          <a:prstGeom prst="rect">
            <a:avLst/>
          </a:prstGeom>
          <a:noFill/>
        </p:spPr>
        <p:txBody>
          <a:bodyPr wrap="square" rtlCol="0">
            <a:spAutoFit/>
          </a:bodyPr>
          <a:lstStyle/>
          <a:p>
            <a:r>
              <a:rPr lang="en-US" sz="2000" dirty="0" err="1">
                <a:latin typeface="Futura" pitchFamily="50" charset="0"/>
              </a:rPr>
              <a:t>GroundsBot</a:t>
            </a:r>
            <a:r>
              <a:rPr lang="en-US" sz="2000" dirty="0">
                <a:latin typeface="Futura" pitchFamily="50" charset="0"/>
              </a:rPr>
              <a:t> receives the plan and localizes its position through GPS</a:t>
            </a:r>
          </a:p>
        </p:txBody>
      </p:sp>
      <p:pic>
        <p:nvPicPr>
          <p:cNvPr id="9" name="Picture 8">
            <a:extLst>
              <a:ext uri="{FF2B5EF4-FFF2-40B4-BE49-F238E27FC236}">
                <a16:creationId xmlns:a16="http://schemas.microsoft.com/office/drawing/2014/main" id="{2E11CF61-691A-4264-A450-D31C9BAAAABA}"/>
              </a:ext>
            </a:extLst>
          </p:cNvPr>
          <p:cNvPicPr>
            <a:picLocks noChangeAspect="1"/>
          </p:cNvPicPr>
          <p:nvPr/>
        </p:nvPicPr>
        <p:blipFill rotWithShape="1">
          <a:blip r:embed="rId3"/>
          <a:srcRect l="1" r="971"/>
          <a:stretch/>
        </p:blipFill>
        <p:spPr>
          <a:xfrm>
            <a:off x="6077634" y="512968"/>
            <a:ext cx="2302092" cy="1562235"/>
          </a:xfrm>
          <a:prstGeom prst="rect">
            <a:avLst/>
          </a:prstGeom>
        </p:spPr>
      </p:pic>
      <p:pic>
        <p:nvPicPr>
          <p:cNvPr id="11" name="Picture 10">
            <a:extLst>
              <a:ext uri="{FF2B5EF4-FFF2-40B4-BE49-F238E27FC236}">
                <a16:creationId xmlns:a16="http://schemas.microsoft.com/office/drawing/2014/main" id="{5EDC46C5-9901-4BD6-8525-4C9CB7718615}"/>
              </a:ext>
            </a:extLst>
          </p:cNvPr>
          <p:cNvPicPr>
            <a:picLocks noChangeAspect="1"/>
          </p:cNvPicPr>
          <p:nvPr/>
        </p:nvPicPr>
        <p:blipFill rotWithShape="1">
          <a:blip r:embed="rId4"/>
          <a:srcRect r="1235" b="1385"/>
          <a:stretch/>
        </p:blipFill>
        <p:spPr>
          <a:xfrm>
            <a:off x="597374" y="1920033"/>
            <a:ext cx="2295951" cy="1540605"/>
          </a:xfrm>
          <a:prstGeom prst="rect">
            <a:avLst/>
          </a:prstGeom>
        </p:spPr>
      </p:pic>
      <p:sp>
        <p:nvSpPr>
          <p:cNvPr id="13" name="TextBox 12">
            <a:extLst>
              <a:ext uri="{FF2B5EF4-FFF2-40B4-BE49-F238E27FC236}">
                <a16:creationId xmlns:a16="http://schemas.microsoft.com/office/drawing/2014/main" id="{EBBE50A6-F588-45BC-A242-34B35373FE20}"/>
              </a:ext>
            </a:extLst>
          </p:cNvPr>
          <p:cNvSpPr txBox="1"/>
          <p:nvPr/>
        </p:nvSpPr>
        <p:spPr>
          <a:xfrm>
            <a:off x="2893325" y="2339555"/>
            <a:ext cx="5486401" cy="707886"/>
          </a:xfrm>
          <a:prstGeom prst="rect">
            <a:avLst/>
          </a:prstGeom>
          <a:noFill/>
        </p:spPr>
        <p:txBody>
          <a:bodyPr wrap="square" rtlCol="0">
            <a:spAutoFit/>
          </a:bodyPr>
          <a:lstStyle/>
          <a:p>
            <a:r>
              <a:rPr lang="en-US" sz="2000" dirty="0">
                <a:latin typeface="Futura" pitchFamily="50" charset="0"/>
              </a:rPr>
              <a:t>The outline is mowed precisely, to the quality that Steve desires</a:t>
            </a:r>
          </a:p>
        </p:txBody>
      </p:sp>
      <p:pic>
        <p:nvPicPr>
          <p:cNvPr id="15" name="Picture 14">
            <a:extLst>
              <a:ext uri="{FF2B5EF4-FFF2-40B4-BE49-F238E27FC236}">
                <a16:creationId xmlns:a16="http://schemas.microsoft.com/office/drawing/2014/main" id="{F758A296-1ED6-4C03-86AA-1B6AD560963E}"/>
              </a:ext>
            </a:extLst>
          </p:cNvPr>
          <p:cNvPicPr>
            <a:picLocks noChangeAspect="1"/>
          </p:cNvPicPr>
          <p:nvPr/>
        </p:nvPicPr>
        <p:blipFill rotWithShape="1">
          <a:blip r:embed="rId5"/>
          <a:srcRect t="1" r="1054" b="1500"/>
          <a:stretch/>
        </p:blipFill>
        <p:spPr>
          <a:xfrm>
            <a:off x="6090338" y="3305467"/>
            <a:ext cx="2282563" cy="1546312"/>
          </a:xfrm>
          <a:prstGeom prst="rect">
            <a:avLst/>
          </a:prstGeom>
        </p:spPr>
      </p:pic>
      <p:sp>
        <p:nvSpPr>
          <p:cNvPr id="16" name="TextBox 15">
            <a:extLst>
              <a:ext uri="{FF2B5EF4-FFF2-40B4-BE49-F238E27FC236}">
                <a16:creationId xmlns:a16="http://schemas.microsoft.com/office/drawing/2014/main" id="{C03043EC-87C9-40D5-A68F-B43168576A31}"/>
              </a:ext>
            </a:extLst>
          </p:cNvPr>
          <p:cNvSpPr txBox="1"/>
          <p:nvPr/>
        </p:nvSpPr>
        <p:spPr>
          <a:xfrm>
            <a:off x="597374" y="3718664"/>
            <a:ext cx="5492964" cy="707886"/>
          </a:xfrm>
          <a:prstGeom prst="rect">
            <a:avLst/>
          </a:prstGeom>
          <a:noFill/>
        </p:spPr>
        <p:txBody>
          <a:bodyPr wrap="square" rtlCol="0">
            <a:spAutoFit/>
          </a:bodyPr>
          <a:lstStyle/>
          <a:p>
            <a:r>
              <a:rPr lang="en-US" sz="2000" dirty="0">
                <a:latin typeface="Futura" pitchFamily="50" charset="0"/>
              </a:rPr>
              <a:t>Unplanned obstacles are detected and the mowing path is adjusted </a:t>
            </a:r>
          </a:p>
        </p:txBody>
      </p:sp>
    </p:spTree>
    <p:extLst>
      <p:ext uri="{BB962C8B-B14F-4D97-AF65-F5344CB8AC3E}">
        <p14:creationId xmlns:p14="http://schemas.microsoft.com/office/powerpoint/2010/main" val="1068977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67">
            <a:extLst>
              <a:ext uri="{FF2B5EF4-FFF2-40B4-BE49-F238E27FC236}">
                <a16:creationId xmlns:a16="http://schemas.microsoft.com/office/drawing/2014/main" id="{38D2C35D-E774-4D33-A7B5-16B68C6F9FCF}"/>
              </a:ext>
            </a:extLst>
          </p:cNvPr>
          <p:cNvSpPr txBox="1">
            <a:spLocks/>
          </p:cNvSpPr>
          <p:nvPr/>
        </p:nvSpPr>
        <p:spPr>
          <a:xfrm>
            <a:off x="311700" y="21642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dirty="0">
                <a:solidFill>
                  <a:srgbClr val="47BD53"/>
                </a:solidFill>
                <a:latin typeface="Futura" panose="020B0502020202020204" pitchFamily="50" charset="0"/>
              </a:rPr>
              <a:t>Use Case</a:t>
            </a:r>
            <a:endParaRPr lang="en" dirty="0">
              <a:solidFill>
                <a:srgbClr val="47BD53"/>
              </a:solidFill>
              <a:latin typeface="Futura" panose="020B0502020202020204" pitchFamily="50" charset="0"/>
            </a:endParaRPr>
          </a:p>
        </p:txBody>
      </p:sp>
      <p:sp>
        <p:nvSpPr>
          <p:cNvPr id="6" name="TextBox 5">
            <a:extLst>
              <a:ext uri="{FF2B5EF4-FFF2-40B4-BE49-F238E27FC236}">
                <a16:creationId xmlns:a16="http://schemas.microsoft.com/office/drawing/2014/main" id="{4A70B750-DCE9-4836-8418-3D473AB12237}"/>
              </a:ext>
            </a:extLst>
          </p:cNvPr>
          <p:cNvSpPr txBox="1"/>
          <p:nvPr/>
        </p:nvSpPr>
        <p:spPr>
          <a:xfrm>
            <a:off x="567541" y="932869"/>
            <a:ext cx="5484071" cy="400110"/>
          </a:xfrm>
          <a:prstGeom prst="rect">
            <a:avLst/>
          </a:prstGeom>
          <a:noFill/>
        </p:spPr>
        <p:txBody>
          <a:bodyPr wrap="square" rtlCol="0">
            <a:spAutoFit/>
          </a:bodyPr>
          <a:lstStyle/>
          <a:p>
            <a:r>
              <a:rPr lang="en-US" sz="2000" dirty="0">
                <a:latin typeface="Futura" pitchFamily="50" charset="0"/>
              </a:rPr>
              <a:t>Coverage is maximized by navigating steep hills </a:t>
            </a:r>
          </a:p>
        </p:txBody>
      </p:sp>
      <p:pic>
        <p:nvPicPr>
          <p:cNvPr id="9" name="Picture 8">
            <a:extLst>
              <a:ext uri="{FF2B5EF4-FFF2-40B4-BE49-F238E27FC236}">
                <a16:creationId xmlns:a16="http://schemas.microsoft.com/office/drawing/2014/main" id="{2E11CF61-691A-4264-A450-D31C9BAAAABA}"/>
              </a:ext>
            </a:extLst>
          </p:cNvPr>
          <p:cNvPicPr>
            <a:picLocks noChangeAspect="1"/>
          </p:cNvPicPr>
          <p:nvPr/>
        </p:nvPicPr>
        <p:blipFill rotWithShape="1">
          <a:blip r:embed="rId3"/>
          <a:srcRect l="1" t="1" r="1313" b="1358"/>
          <a:stretch/>
        </p:blipFill>
        <p:spPr>
          <a:xfrm>
            <a:off x="6097491" y="512969"/>
            <a:ext cx="2254940" cy="1541020"/>
          </a:xfrm>
          <a:prstGeom prst="rect">
            <a:avLst/>
          </a:prstGeom>
        </p:spPr>
      </p:pic>
      <p:pic>
        <p:nvPicPr>
          <p:cNvPr id="11" name="Picture 10">
            <a:extLst>
              <a:ext uri="{FF2B5EF4-FFF2-40B4-BE49-F238E27FC236}">
                <a16:creationId xmlns:a16="http://schemas.microsoft.com/office/drawing/2014/main" id="{5EDC46C5-9901-4BD6-8525-4C9CB7718615}"/>
              </a:ext>
            </a:extLst>
          </p:cNvPr>
          <p:cNvPicPr>
            <a:picLocks noChangeAspect="1"/>
          </p:cNvPicPr>
          <p:nvPr/>
        </p:nvPicPr>
        <p:blipFill rotWithShape="1">
          <a:blip r:embed="rId4"/>
          <a:srcRect r="942" b="1828"/>
          <a:stretch/>
        </p:blipFill>
        <p:spPr>
          <a:xfrm>
            <a:off x="597374" y="1936078"/>
            <a:ext cx="2302775" cy="1492179"/>
          </a:xfrm>
          <a:prstGeom prst="rect">
            <a:avLst/>
          </a:prstGeom>
        </p:spPr>
      </p:pic>
      <p:sp>
        <p:nvSpPr>
          <p:cNvPr id="13" name="TextBox 12">
            <a:extLst>
              <a:ext uri="{FF2B5EF4-FFF2-40B4-BE49-F238E27FC236}">
                <a16:creationId xmlns:a16="http://schemas.microsoft.com/office/drawing/2014/main" id="{EBBE50A6-F588-45BC-A242-34B35373FE20}"/>
              </a:ext>
            </a:extLst>
          </p:cNvPr>
          <p:cNvSpPr txBox="1"/>
          <p:nvPr/>
        </p:nvSpPr>
        <p:spPr>
          <a:xfrm>
            <a:off x="2920618" y="2328224"/>
            <a:ext cx="5452283" cy="707886"/>
          </a:xfrm>
          <a:prstGeom prst="rect">
            <a:avLst/>
          </a:prstGeom>
          <a:noFill/>
        </p:spPr>
        <p:txBody>
          <a:bodyPr wrap="square" rtlCol="0">
            <a:spAutoFit/>
          </a:bodyPr>
          <a:lstStyle/>
          <a:p>
            <a:r>
              <a:rPr lang="en-US" sz="2000" dirty="0">
                <a:latin typeface="Futura" pitchFamily="50" charset="0"/>
              </a:rPr>
              <a:t>Once finished or low on power, </a:t>
            </a:r>
            <a:r>
              <a:rPr lang="en-US" sz="2000" dirty="0" err="1">
                <a:latin typeface="Futura" pitchFamily="50" charset="0"/>
              </a:rPr>
              <a:t>GroundsBot</a:t>
            </a:r>
            <a:r>
              <a:rPr lang="en-US" sz="2000" dirty="0">
                <a:latin typeface="Futura" pitchFamily="50" charset="0"/>
              </a:rPr>
              <a:t> returns  back to its starting position</a:t>
            </a:r>
          </a:p>
        </p:txBody>
      </p:sp>
      <p:pic>
        <p:nvPicPr>
          <p:cNvPr id="15" name="Picture 14">
            <a:extLst>
              <a:ext uri="{FF2B5EF4-FFF2-40B4-BE49-F238E27FC236}">
                <a16:creationId xmlns:a16="http://schemas.microsoft.com/office/drawing/2014/main" id="{F758A296-1ED6-4C03-86AA-1B6AD560963E}"/>
              </a:ext>
            </a:extLst>
          </p:cNvPr>
          <p:cNvPicPr>
            <a:picLocks noChangeAspect="1"/>
          </p:cNvPicPr>
          <p:nvPr/>
        </p:nvPicPr>
        <p:blipFill rotWithShape="1">
          <a:blip r:embed="rId5"/>
          <a:srcRect t="1" r="1054" b="1633"/>
          <a:stretch/>
        </p:blipFill>
        <p:spPr>
          <a:xfrm>
            <a:off x="6090338" y="3310346"/>
            <a:ext cx="2282563" cy="1534610"/>
          </a:xfrm>
          <a:prstGeom prst="rect">
            <a:avLst/>
          </a:prstGeom>
        </p:spPr>
      </p:pic>
      <p:sp>
        <p:nvSpPr>
          <p:cNvPr id="16" name="TextBox 15">
            <a:extLst>
              <a:ext uri="{FF2B5EF4-FFF2-40B4-BE49-F238E27FC236}">
                <a16:creationId xmlns:a16="http://schemas.microsoft.com/office/drawing/2014/main" id="{C03043EC-87C9-40D5-A68F-B43168576A31}"/>
              </a:ext>
            </a:extLst>
          </p:cNvPr>
          <p:cNvSpPr txBox="1"/>
          <p:nvPr/>
        </p:nvSpPr>
        <p:spPr>
          <a:xfrm>
            <a:off x="567541" y="3723708"/>
            <a:ext cx="5522797" cy="707886"/>
          </a:xfrm>
          <a:prstGeom prst="rect">
            <a:avLst/>
          </a:prstGeom>
          <a:noFill/>
        </p:spPr>
        <p:txBody>
          <a:bodyPr wrap="square" rtlCol="0">
            <a:spAutoFit/>
          </a:bodyPr>
          <a:lstStyle/>
          <a:p>
            <a:r>
              <a:rPr lang="en-US" sz="2000" dirty="0" err="1">
                <a:latin typeface="Futura" pitchFamily="50" charset="0"/>
              </a:rPr>
              <a:t>GroundsBot</a:t>
            </a:r>
            <a:r>
              <a:rPr lang="en-US" sz="2000" dirty="0">
                <a:latin typeface="Futura" pitchFamily="50" charset="0"/>
              </a:rPr>
              <a:t> is recharged to prepare for more mowing</a:t>
            </a:r>
          </a:p>
        </p:txBody>
      </p:sp>
    </p:spTree>
    <p:extLst>
      <p:ext uri="{BB962C8B-B14F-4D97-AF65-F5344CB8AC3E}">
        <p14:creationId xmlns:p14="http://schemas.microsoft.com/office/powerpoint/2010/main" val="1830296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1AAD-AA26-4777-96AB-CCA222487E74}"/>
              </a:ext>
            </a:extLst>
          </p:cNvPr>
          <p:cNvSpPr>
            <a:spLocks noGrp="1"/>
          </p:cNvSpPr>
          <p:nvPr>
            <p:ph type="title"/>
          </p:nvPr>
        </p:nvSpPr>
        <p:spPr>
          <a:xfrm>
            <a:off x="311700" y="247351"/>
            <a:ext cx="8520600" cy="572700"/>
          </a:xfrm>
        </p:spPr>
        <p:txBody>
          <a:bodyPr/>
          <a:lstStyle/>
          <a:p>
            <a:r>
              <a:rPr lang="en" dirty="0">
                <a:solidFill>
                  <a:srgbClr val="47BD53"/>
                </a:solidFill>
                <a:latin typeface="Futura" panose="020B0502020202020204" pitchFamily="50" charset="0"/>
              </a:rPr>
              <a:t>Functional Requirements</a:t>
            </a:r>
            <a:endParaRPr lang="en-US" dirty="0"/>
          </a:p>
        </p:txBody>
      </p:sp>
      <p:sp>
        <p:nvSpPr>
          <p:cNvPr id="3" name="Text Placeholder 2">
            <a:extLst>
              <a:ext uri="{FF2B5EF4-FFF2-40B4-BE49-F238E27FC236}">
                <a16:creationId xmlns:a16="http://schemas.microsoft.com/office/drawing/2014/main" id="{1D405DC9-E587-4EB3-9476-C6F6DE6845F0}"/>
              </a:ext>
            </a:extLst>
          </p:cNvPr>
          <p:cNvSpPr>
            <a:spLocks noGrp="1"/>
          </p:cNvSpPr>
          <p:nvPr>
            <p:ph type="body" idx="1"/>
          </p:nvPr>
        </p:nvSpPr>
        <p:spPr>
          <a:xfrm>
            <a:off x="311700" y="933100"/>
            <a:ext cx="8520600" cy="456585"/>
          </a:xfrm>
        </p:spPr>
        <p:txBody>
          <a:bodyPr/>
          <a:lstStyle/>
          <a:p>
            <a:pPr>
              <a:buNone/>
            </a:pPr>
            <a:r>
              <a:rPr lang="en" sz="1600" dirty="0">
                <a:solidFill>
                  <a:schemeClr val="tx1"/>
                </a:solidFill>
                <a:latin typeface="Futura" panose="020B0502020202020204" pitchFamily="50" charset="0"/>
              </a:rPr>
              <a:t>GroundsBot </a:t>
            </a:r>
            <a:r>
              <a:rPr lang="en" sz="1600" b="1" u="sng" dirty="0">
                <a:solidFill>
                  <a:schemeClr val="tx1"/>
                </a:solidFill>
                <a:latin typeface="Futura" panose="020B0502020202020204" pitchFamily="50" charset="0"/>
              </a:rPr>
              <a:t>shall</a:t>
            </a:r>
            <a:r>
              <a:rPr lang="en" sz="1600" b="1" dirty="0">
                <a:solidFill>
                  <a:schemeClr val="tx1"/>
                </a:solidFill>
                <a:latin typeface="Futura" panose="020B0502020202020204" pitchFamily="50" charset="0"/>
              </a:rPr>
              <a:t>:</a:t>
            </a:r>
          </a:p>
          <a:p>
            <a:endParaRPr lang="en-US" dirty="0"/>
          </a:p>
        </p:txBody>
      </p:sp>
      <p:graphicFrame>
        <p:nvGraphicFramePr>
          <p:cNvPr id="4" name="Table 3">
            <a:extLst>
              <a:ext uri="{FF2B5EF4-FFF2-40B4-BE49-F238E27FC236}">
                <a16:creationId xmlns:a16="http://schemas.microsoft.com/office/drawing/2014/main" id="{1B116A7E-EE76-4A9E-8563-863C6D753CF1}"/>
              </a:ext>
            </a:extLst>
          </p:cNvPr>
          <p:cNvGraphicFramePr>
            <a:graphicFrameLocks noGrp="1"/>
          </p:cNvGraphicFramePr>
          <p:nvPr>
            <p:extLst/>
          </p:nvPr>
        </p:nvGraphicFramePr>
        <p:xfrm>
          <a:off x="382584" y="1502734"/>
          <a:ext cx="8350290" cy="1828800"/>
        </p:xfrm>
        <a:graphic>
          <a:graphicData uri="http://schemas.openxmlformats.org/drawingml/2006/table">
            <a:tbl>
              <a:tblPr firstRow="1" bandRow="1"/>
              <a:tblGrid>
                <a:gridCol w="1155706">
                  <a:extLst>
                    <a:ext uri="{9D8B030D-6E8A-4147-A177-3AD203B41FA5}">
                      <a16:colId xmlns:a16="http://schemas.microsoft.com/office/drawing/2014/main" val="153354041"/>
                    </a:ext>
                  </a:extLst>
                </a:gridCol>
                <a:gridCol w="7194584">
                  <a:extLst>
                    <a:ext uri="{9D8B030D-6E8A-4147-A177-3AD203B41FA5}">
                      <a16:colId xmlns:a16="http://schemas.microsoft.com/office/drawing/2014/main" val="4027315334"/>
                    </a:ext>
                  </a:extLst>
                </a:gridCol>
              </a:tblGrid>
              <a:tr h="301256">
                <a:tc>
                  <a:txBody>
                    <a:bodyPr/>
                    <a:lstStyle/>
                    <a:p>
                      <a:r>
                        <a:rPr lang="en-US" dirty="0">
                          <a:solidFill>
                            <a:schemeClr val="tx1"/>
                          </a:solidFill>
                          <a:latin typeface="Futura" panose="020B0502020202020204" pitchFamily="50"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Futura" panose="020B0502020202020204" pitchFamily="50" charset="0"/>
                        </a:rPr>
                        <a:t>Requirement</a:t>
                      </a:r>
                      <a:endParaRPr lang="en" sz="1400" dirty="0">
                        <a:solidFill>
                          <a:schemeClr val="tx1"/>
                        </a:solidFill>
                        <a:latin typeface="Futura" panose="020B0502020202020204" pitchFamily="50"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8809301"/>
                  </a:ext>
                </a:extLst>
              </a:tr>
              <a:tr h="301256">
                <a:tc>
                  <a:txBody>
                    <a:bodyPr/>
                    <a:lstStyle/>
                    <a:p>
                      <a:r>
                        <a:rPr lang="en-US" dirty="0">
                          <a:solidFill>
                            <a:schemeClr val="tx1"/>
                          </a:solidFill>
                          <a:latin typeface="Futura" panose="020B0502020202020204" pitchFamily="50" charset="0"/>
                        </a:rPr>
                        <a:t>F.R.1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a:solidFill>
                            <a:schemeClr val="tx1"/>
                          </a:solidFill>
                          <a:latin typeface="Futura" panose="020B0502020202020204" pitchFamily="50" charset="0"/>
                        </a:rPr>
                        <a:t>Accept boundaries from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7027831"/>
                  </a:ext>
                </a:extLst>
              </a:tr>
              <a:tr h="301256">
                <a:tc>
                  <a:txBody>
                    <a:bodyPr/>
                    <a:lstStyle/>
                    <a:p>
                      <a:r>
                        <a:rPr lang="en-US" dirty="0">
                          <a:solidFill>
                            <a:schemeClr val="tx1"/>
                          </a:solidFill>
                          <a:latin typeface="Futura" panose="020B0502020202020204" pitchFamily="50" charset="0"/>
                        </a:rPr>
                        <a:t>F.R.2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a:solidFill>
                            <a:schemeClr val="tx1"/>
                          </a:solidFill>
                          <a:latin typeface="Futura" panose="020B0502020202020204" pitchFamily="50" charset="0"/>
                        </a:rPr>
                        <a:t>Cut the rough at desired 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0200397"/>
                  </a:ext>
                </a:extLst>
              </a:tr>
              <a:tr h="301256">
                <a:tc>
                  <a:txBody>
                    <a:bodyPr/>
                    <a:lstStyle/>
                    <a:p>
                      <a:r>
                        <a:rPr lang="en-US" dirty="0">
                          <a:solidFill>
                            <a:schemeClr val="tx1"/>
                          </a:solidFill>
                          <a:latin typeface="Futura" panose="020B0502020202020204" pitchFamily="50" charset="0"/>
                        </a:rPr>
                        <a:t>F.R.3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a:solidFill>
                            <a:schemeClr val="tx1"/>
                          </a:solidFill>
                          <a:latin typeface="Futura" panose="020B0502020202020204" pitchFamily="50" charset="0"/>
                        </a:rPr>
                        <a:t>Avoid obstacles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6440651"/>
                  </a:ext>
                </a:extLst>
              </a:tr>
              <a:tr h="301256">
                <a:tc>
                  <a:txBody>
                    <a:bodyPr/>
                    <a:lstStyle/>
                    <a:p>
                      <a:r>
                        <a:rPr lang="en-US" dirty="0">
                          <a:solidFill>
                            <a:schemeClr val="tx1"/>
                          </a:solidFill>
                          <a:latin typeface="Futura" panose="020B0502020202020204" pitchFamily="50" charset="0"/>
                        </a:rPr>
                        <a:t>F.R.4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a:solidFill>
                            <a:schemeClr val="tx1"/>
                          </a:solidFill>
                          <a:latin typeface="Futura" panose="020B0502020202020204" pitchFamily="50" charset="0"/>
                        </a:rPr>
                        <a:t>Climb hills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6199116"/>
                  </a:ext>
                </a:extLst>
              </a:tr>
              <a:tr h="301256">
                <a:tc>
                  <a:txBody>
                    <a:bodyPr/>
                    <a:lstStyle/>
                    <a:p>
                      <a:r>
                        <a:rPr lang="en-US" dirty="0">
                          <a:solidFill>
                            <a:schemeClr val="tx1"/>
                          </a:solidFill>
                          <a:latin typeface="Futura" panose="020B0502020202020204" pitchFamily="50" charset="0"/>
                        </a:rPr>
                        <a:t>F.R.5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a:solidFill>
                            <a:schemeClr val="tx1"/>
                          </a:solidFill>
                          <a:latin typeface="Futura" panose="020B0502020202020204" pitchFamily="50" charset="0"/>
                        </a:rPr>
                        <a:t>Return to home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9493799"/>
                  </a:ext>
                </a:extLst>
              </a:tr>
            </a:tbl>
          </a:graphicData>
        </a:graphic>
      </p:graphicFrame>
    </p:spTree>
    <p:extLst>
      <p:ext uri="{BB962C8B-B14F-4D97-AF65-F5344CB8AC3E}">
        <p14:creationId xmlns:p14="http://schemas.microsoft.com/office/powerpoint/2010/main" val="1784873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216425"/>
            <a:ext cx="8520600" cy="572700"/>
          </a:xfrm>
          <a:prstGeom prst="rect">
            <a:avLst/>
          </a:prstGeom>
        </p:spPr>
        <p:txBody>
          <a:bodyPr wrap="square" lIns="91425" tIns="91425" rIns="91425" bIns="91425" anchor="t" anchorCtr="0">
            <a:noAutofit/>
          </a:bodyPr>
          <a:lstStyle/>
          <a:p>
            <a:pPr lvl="0">
              <a:spcBef>
                <a:spcPts val="0"/>
              </a:spcBef>
              <a:buNone/>
            </a:pPr>
            <a:r>
              <a:rPr lang="en" dirty="0">
                <a:solidFill>
                  <a:srgbClr val="47BD53"/>
                </a:solidFill>
                <a:latin typeface="Futura" panose="020B0502020202020204" pitchFamily="50" charset="0"/>
              </a:rPr>
              <a:t>Performance Requirements</a:t>
            </a:r>
          </a:p>
        </p:txBody>
      </p:sp>
      <p:graphicFrame>
        <p:nvGraphicFramePr>
          <p:cNvPr id="68" name="Shape 68"/>
          <p:cNvGraphicFramePr/>
          <p:nvPr>
            <p:extLst/>
          </p:nvPr>
        </p:nvGraphicFramePr>
        <p:xfrm>
          <a:off x="405825" y="1326125"/>
          <a:ext cx="7939450" cy="3330475"/>
        </p:xfrm>
        <a:graphic>
          <a:graphicData uri="http://schemas.openxmlformats.org/drawingml/2006/table">
            <a:tbl>
              <a:tblPr>
                <a:noFill/>
              </a:tblPr>
              <a:tblGrid>
                <a:gridCol w="1069350">
                  <a:extLst>
                    <a:ext uri="{9D8B030D-6E8A-4147-A177-3AD203B41FA5}">
                      <a16:colId xmlns:a16="http://schemas.microsoft.com/office/drawing/2014/main" val="20000"/>
                    </a:ext>
                  </a:extLst>
                </a:gridCol>
                <a:gridCol w="6870100">
                  <a:extLst>
                    <a:ext uri="{9D8B030D-6E8A-4147-A177-3AD203B41FA5}">
                      <a16:colId xmlns:a16="http://schemas.microsoft.com/office/drawing/2014/main" val="20001"/>
                    </a:ext>
                  </a:extLst>
                </a:gridCol>
              </a:tblGrid>
              <a:tr h="247450">
                <a:tc>
                  <a:txBody>
                    <a:bodyPr/>
                    <a:lstStyle/>
                    <a:p>
                      <a:pPr lvl="0" rtl="0">
                        <a:lnSpc>
                          <a:spcPct val="125000"/>
                        </a:lnSpc>
                        <a:spcBef>
                          <a:spcPts val="0"/>
                        </a:spcBef>
                        <a:buNone/>
                      </a:pPr>
                      <a:r>
                        <a:rPr lang="en">
                          <a:solidFill>
                            <a:schemeClr val="tx1"/>
                          </a:solidFill>
                          <a:latin typeface="Futura" panose="020B0502020202020204" pitchFamily="50" charset="0"/>
                        </a:rPr>
                        <a:t>ID</a:t>
                      </a:r>
                      <a:endParaRPr lang="en" dirty="0">
                        <a:solidFill>
                          <a:schemeClr val="tx1"/>
                        </a:solidFill>
                        <a:latin typeface="Futura" panose="020B0502020202020204" pitchFamily="50" charset="0"/>
                      </a:endParaRP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5000"/>
                        </a:lnSpc>
                        <a:spcBef>
                          <a:spcPts val="0"/>
                        </a:spcBef>
                        <a:buNone/>
                      </a:pPr>
                      <a:r>
                        <a:rPr lang="en">
                          <a:solidFill>
                            <a:schemeClr val="tx1"/>
                          </a:solidFill>
                          <a:latin typeface="Futura" panose="020B0502020202020204" pitchFamily="50" charset="0"/>
                        </a:rPr>
                        <a:t>Requirement</a:t>
                      </a:r>
                    </a:p>
                  </a:txBody>
                  <a:tcPr marL="28575" marR="28575" marT="19050" marB="1905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7450">
                <a:tc>
                  <a:txBody>
                    <a:bodyPr/>
                    <a:lstStyle/>
                    <a:p>
                      <a:pPr lvl="0" rtl="0">
                        <a:lnSpc>
                          <a:spcPct val="125000"/>
                        </a:lnSpc>
                        <a:spcBef>
                          <a:spcPts val="0"/>
                        </a:spcBef>
                        <a:buNone/>
                      </a:pPr>
                      <a:r>
                        <a:rPr lang="en">
                          <a:solidFill>
                            <a:schemeClr val="tx1"/>
                          </a:solidFill>
                          <a:latin typeface="Futura" panose="020B0502020202020204" pitchFamily="50" charset="0"/>
                        </a:rPr>
                        <a:t>M.P.1</a:t>
                      </a:r>
                      <a:endParaRPr lang="en" dirty="0">
                        <a:solidFill>
                          <a:schemeClr val="tx1"/>
                        </a:solidFill>
                        <a:latin typeface="Futura" panose="020B0502020202020204" pitchFamily="50" charset="0"/>
                      </a:endParaRP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5000"/>
                        </a:lnSpc>
                        <a:spcBef>
                          <a:spcPts val="0"/>
                        </a:spcBef>
                        <a:buNone/>
                      </a:pPr>
                      <a:r>
                        <a:rPr lang="en">
                          <a:solidFill>
                            <a:schemeClr val="tx1"/>
                          </a:solidFill>
                          <a:latin typeface="Futura" panose="020B0502020202020204" pitchFamily="50" charset="0"/>
                        </a:rPr>
                        <a:t>First time user inputs map within 15 minutes</a:t>
                      </a:r>
                      <a:endParaRPr lang="en" dirty="0">
                        <a:solidFill>
                          <a:schemeClr val="tx1"/>
                        </a:solidFill>
                        <a:latin typeface="Futura" panose="020B0502020202020204" pitchFamily="50" charset="0"/>
                      </a:endParaRP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7450">
                <a:tc>
                  <a:txBody>
                    <a:bodyPr/>
                    <a:lstStyle/>
                    <a:p>
                      <a:pPr lvl="0" rtl="0">
                        <a:lnSpc>
                          <a:spcPct val="125000"/>
                        </a:lnSpc>
                        <a:spcBef>
                          <a:spcPts val="0"/>
                        </a:spcBef>
                        <a:buNone/>
                      </a:pPr>
                      <a:r>
                        <a:rPr lang="en">
                          <a:solidFill>
                            <a:schemeClr val="tx1"/>
                          </a:solidFill>
                          <a:latin typeface="Futura" panose="020B0502020202020204" pitchFamily="50" charset="0"/>
                        </a:rPr>
                        <a:t>M.P.2</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5000"/>
                        </a:lnSpc>
                        <a:spcBef>
                          <a:spcPts val="0"/>
                        </a:spcBef>
                        <a:buNone/>
                      </a:pPr>
                      <a:r>
                        <a:rPr lang="en">
                          <a:solidFill>
                            <a:schemeClr val="tx1"/>
                          </a:solidFill>
                          <a:latin typeface="Futura" panose="020B0502020202020204" pitchFamily="50" charset="0"/>
                        </a:rPr>
                        <a:t>System returns proposed route/coverage map within 5 minutes</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0575">
                <a:tc>
                  <a:txBody>
                    <a:bodyPr/>
                    <a:lstStyle/>
                    <a:p>
                      <a:pPr lvl="0" rtl="0">
                        <a:lnSpc>
                          <a:spcPct val="125000"/>
                        </a:lnSpc>
                        <a:spcBef>
                          <a:spcPts val="0"/>
                        </a:spcBef>
                        <a:buNone/>
                      </a:pPr>
                      <a:r>
                        <a:rPr lang="en">
                          <a:solidFill>
                            <a:schemeClr val="tx1"/>
                          </a:solidFill>
                          <a:latin typeface="Futura" panose="020B0502020202020204" pitchFamily="50" charset="0"/>
                        </a:rPr>
                        <a:t>M.P.3</a:t>
                      </a:r>
                      <a:endParaRPr lang="en" dirty="0">
                        <a:solidFill>
                          <a:schemeClr val="tx1"/>
                        </a:solidFill>
                        <a:latin typeface="Futura" panose="020B0502020202020204" pitchFamily="50" charset="0"/>
                      </a:endParaRP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5000"/>
                        </a:lnSpc>
                        <a:spcBef>
                          <a:spcPts val="0"/>
                        </a:spcBef>
                        <a:buNone/>
                      </a:pPr>
                      <a:r>
                        <a:rPr lang="en">
                          <a:solidFill>
                            <a:schemeClr val="tx1"/>
                          </a:solidFill>
                          <a:latin typeface="Futura" panose="020B0502020202020204" pitchFamily="50" charset="0"/>
                        </a:rPr>
                        <a:t>Cover 1/8 acre in 30 minutes on flat, unobstructed terrain</a:t>
                      </a:r>
                      <a:endParaRPr lang="en" dirty="0">
                        <a:solidFill>
                          <a:schemeClr val="tx1"/>
                        </a:solidFill>
                        <a:latin typeface="Futura" panose="020B0502020202020204" pitchFamily="50" charset="0"/>
                      </a:endParaRP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7450">
                <a:tc>
                  <a:txBody>
                    <a:bodyPr/>
                    <a:lstStyle/>
                    <a:p>
                      <a:pPr lvl="0" rtl="0">
                        <a:lnSpc>
                          <a:spcPct val="125000"/>
                        </a:lnSpc>
                        <a:spcBef>
                          <a:spcPts val="0"/>
                        </a:spcBef>
                        <a:buNone/>
                      </a:pPr>
                      <a:r>
                        <a:rPr lang="en">
                          <a:solidFill>
                            <a:schemeClr val="tx1"/>
                          </a:solidFill>
                          <a:latin typeface="Futura" panose="020B0502020202020204" pitchFamily="50" charset="0"/>
                        </a:rPr>
                        <a:t>M.P.4</a:t>
                      </a:r>
                      <a:endParaRPr lang="en" dirty="0">
                        <a:solidFill>
                          <a:schemeClr val="tx1"/>
                        </a:solidFill>
                        <a:latin typeface="Futura" panose="020B0502020202020204" pitchFamily="50" charset="0"/>
                      </a:endParaRP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5000"/>
                        </a:lnSpc>
                        <a:spcBef>
                          <a:spcPts val="0"/>
                        </a:spcBef>
                        <a:buNone/>
                      </a:pPr>
                      <a:r>
                        <a:rPr lang="en">
                          <a:solidFill>
                            <a:schemeClr val="tx1"/>
                          </a:solidFill>
                          <a:latin typeface="Futura" panose="020B0502020202020204" pitchFamily="50" charset="0"/>
                        </a:rPr>
                        <a:t>Cut 0-25% overlap for 95% of grass</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450">
                <a:tc>
                  <a:txBody>
                    <a:bodyPr/>
                    <a:lstStyle/>
                    <a:p>
                      <a:pPr lvl="0" rtl="0">
                        <a:lnSpc>
                          <a:spcPct val="125000"/>
                        </a:lnSpc>
                        <a:spcBef>
                          <a:spcPts val="0"/>
                        </a:spcBef>
                        <a:buNone/>
                      </a:pPr>
                      <a:r>
                        <a:rPr lang="en">
                          <a:solidFill>
                            <a:schemeClr val="tx1"/>
                          </a:solidFill>
                          <a:latin typeface="Futura" panose="020B0502020202020204" pitchFamily="50" charset="0"/>
                        </a:rPr>
                        <a:t>M.P.5</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5000"/>
                        </a:lnSpc>
                        <a:spcBef>
                          <a:spcPts val="0"/>
                        </a:spcBef>
                        <a:buNone/>
                      </a:pPr>
                      <a:r>
                        <a:rPr lang="en">
                          <a:solidFill>
                            <a:schemeClr val="tx1"/>
                          </a:solidFill>
                          <a:latin typeface="Futura" panose="020B0502020202020204" pitchFamily="50" charset="0"/>
                        </a:rPr>
                        <a:t>Navigate 30 degree sloped grass</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7450">
                <a:tc>
                  <a:txBody>
                    <a:bodyPr/>
                    <a:lstStyle/>
                    <a:p>
                      <a:pPr lvl="0" rtl="0">
                        <a:lnSpc>
                          <a:spcPct val="125000"/>
                        </a:lnSpc>
                        <a:spcBef>
                          <a:spcPts val="0"/>
                        </a:spcBef>
                        <a:buNone/>
                      </a:pPr>
                      <a:r>
                        <a:rPr lang="en">
                          <a:solidFill>
                            <a:schemeClr val="tx1"/>
                          </a:solidFill>
                          <a:latin typeface="Futura" panose="020B0502020202020204" pitchFamily="50" charset="0"/>
                        </a:rPr>
                        <a:t>M.P.6</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5000"/>
                        </a:lnSpc>
                        <a:spcBef>
                          <a:spcPts val="0"/>
                        </a:spcBef>
                        <a:buNone/>
                      </a:pPr>
                      <a:r>
                        <a:rPr lang="en">
                          <a:solidFill>
                            <a:schemeClr val="tx1"/>
                          </a:solidFill>
                          <a:latin typeface="Futura" panose="020B0502020202020204" pitchFamily="50" charset="0"/>
                        </a:rPr>
                        <a:t>Detect 80% of static objects greater than 3 inches in height and 2 inches in width</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61875">
                <a:tc>
                  <a:txBody>
                    <a:bodyPr/>
                    <a:lstStyle/>
                    <a:p>
                      <a:pPr lvl="0" rtl="0">
                        <a:lnSpc>
                          <a:spcPct val="125000"/>
                        </a:lnSpc>
                        <a:spcBef>
                          <a:spcPts val="0"/>
                        </a:spcBef>
                        <a:buNone/>
                      </a:pPr>
                      <a:r>
                        <a:rPr lang="en">
                          <a:solidFill>
                            <a:schemeClr val="tx1"/>
                          </a:solidFill>
                          <a:latin typeface="Futura" panose="020B0502020202020204" pitchFamily="50" charset="0"/>
                        </a:rPr>
                        <a:t>M.P.7</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5000"/>
                        </a:lnSpc>
                        <a:spcBef>
                          <a:spcPts val="0"/>
                        </a:spcBef>
                        <a:buNone/>
                      </a:pPr>
                      <a:r>
                        <a:rPr lang="en">
                          <a:solidFill>
                            <a:schemeClr val="tx1"/>
                          </a:solidFill>
                          <a:latin typeface="Futura" panose="020B0502020202020204" pitchFamily="50" charset="0"/>
                        </a:rPr>
                        <a:t>Detect 80% of dynamic objects greater than 6 inches in height and 6 inches in width travelling less than 4 mph</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7450">
                <a:tc>
                  <a:txBody>
                    <a:bodyPr/>
                    <a:lstStyle/>
                    <a:p>
                      <a:pPr lvl="0" rtl="0">
                        <a:lnSpc>
                          <a:spcPct val="125000"/>
                        </a:lnSpc>
                        <a:spcBef>
                          <a:spcPts val="0"/>
                        </a:spcBef>
                        <a:buNone/>
                      </a:pPr>
                      <a:r>
                        <a:rPr lang="en">
                          <a:solidFill>
                            <a:schemeClr val="tx1"/>
                          </a:solidFill>
                          <a:latin typeface="Futura" panose="020B0502020202020204" pitchFamily="50" charset="0"/>
                        </a:rPr>
                        <a:t>M.P.8</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5000"/>
                        </a:lnSpc>
                        <a:spcBef>
                          <a:spcPts val="0"/>
                        </a:spcBef>
                        <a:buNone/>
                      </a:pPr>
                      <a:r>
                        <a:rPr lang="en">
                          <a:solidFill>
                            <a:schemeClr val="tx1"/>
                          </a:solidFill>
                          <a:latin typeface="Futura" panose="020B0502020202020204" pitchFamily="50" charset="0"/>
                        </a:rPr>
                        <a:t>Mow to within 1 foot of detected obstacles</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7450">
                <a:tc>
                  <a:txBody>
                    <a:bodyPr/>
                    <a:lstStyle/>
                    <a:p>
                      <a:pPr lvl="0" rtl="0">
                        <a:lnSpc>
                          <a:spcPct val="125000"/>
                        </a:lnSpc>
                        <a:spcBef>
                          <a:spcPts val="0"/>
                        </a:spcBef>
                        <a:buNone/>
                      </a:pPr>
                      <a:r>
                        <a:rPr lang="en">
                          <a:solidFill>
                            <a:schemeClr val="tx1"/>
                          </a:solidFill>
                          <a:latin typeface="Futura" panose="020B0502020202020204" pitchFamily="50" charset="0"/>
                        </a:rPr>
                        <a:t>M.P.9</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25000"/>
                        </a:lnSpc>
                        <a:spcBef>
                          <a:spcPts val="0"/>
                        </a:spcBef>
                        <a:buNone/>
                      </a:pPr>
                      <a:r>
                        <a:rPr lang="en" dirty="0">
                          <a:solidFill>
                            <a:schemeClr val="tx1"/>
                          </a:solidFill>
                          <a:latin typeface="Futura" panose="020B0502020202020204" pitchFamily="50" charset="0"/>
                        </a:rPr>
                        <a:t>Return home to within 5 feet of starting position</a:t>
                      </a:r>
                    </a:p>
                  </a:txBody>
                  <a:tcPr marL="28575" marR="28575" marT="19050" marB="190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9" name="Shape 69"/>
          <p:cNvSpPr txBox="1"/>
          <p:nvPr/>
        </p:nvSpPr>
        <p:spPr>
          <a:xfrm>
            <a:off x="311700" y="971325"/>
            <a:ext cx="3000000" cy="354900"/>
          </a:xfrm>
          <a:prstGeom prst="rect">
            <a:avLst/>
          </a:prstGeom>
          <a:noFill/>
          <a:ln>
            <a:noFill/>
          </a:ln>
        </p:spPr>
        <p:txBody>
          <a:bodyPr wrap="square" lIns="91425" tIns="91425" rIns="91425" bIns="91425" anchor="ctr" anchorCtr="0">
            <a:noAutofit/>
          </a:bodyPr>
          <a:lstStyle/>
          <a:p>
            <a:pPr lvl="0" rtl="0">
              <a:lnSpc>
                <a:spcPct val="115000"/>
              </a:lnSpc>
              <a:spcBef>
                <a:spcPts val="0"/>
              </a:spcBef>
              <a:buNone/>
            </a:pPr>
            <a:r>
              <a:rPr lang="en" sz="1600" dirty="0">
                <a:solidFill>
                  <a:schemeClr val="tx1"/>
                </a:solidFill>
                <a:latin typeface="Futura" panose="020B0502020202020204" pitchFamily="50" charset="0"/>
              </a:rPr>
              <a:t>GroundsBot </a:t>
            </a:r>
            <a:r>
              <a:rPr lang="en" sz="1600" b="1" u="sng" dirty="0">
                <a:solidFill>
                  <a:schemeClr val="tx1"/>
                </a:solidFill>
                <a:latin typeface="Futura" panose="020B0502020202020204" pitchFamily="50" charset="0"/>
              </a:rPr>
              <a:t>will</a:t>
            </a:r>
            <a:r>
              <a:rPr lang="en" sz="1600" b="1" dirty="0">
                <a:solidFill>
                  <a:schemeClr val="tx1"/>
                </a:solidFill>
                <a:latin typeface="Futura" panose="020B0502020202020204" pitchFamily="50" charset="0"/>
              </a:rPr>
              <a:t>:</a:t>
            </a:r>
          </a:p>
        </p:txBody>
      </p:sp>
    </p:spTree>
    <p:extLst>
      <p:ext uri="{BB962C8B-B14F-4D97-AF65-F5344CB8AC3E}">
        <p14:creationId xmlns:p14="http://schemas.microsoft.com/office/powerpoint/2010/main" val="350341404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1868</TotalTime>
  <Words>3303</Words>
  <Application>Microsoft Office PowerPoint</Application>
  <PresentationFormat>On-screen Show (16:9)</PresentationFormat>
  <Paragraphs>698</Paragraphs>
  <Slides>47</Slides>
  <Notes>42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47</vt:i4>
      </vt:variant>
    </vt:vector>
  </HeadingPairs>
  <TitlesOfParts>
    <vt:vector size="54" baseType="lpstr">
      <vt:lpstr>Calibri</vt:lpstr>
      <vt:lpstr>Arial</vt:lpstr>
      <vt:lpstr>Carme</vt:lpstr>
      <vt:lpstr>Futura</vt:lpstr>
      <vt:lpstr>Simple Light</vt:lpstr>
      <vt:lpstr>Office Theme</vt:lpstr>
      <vt:lpstr>Simple Light</vt:lpstr>
      <vt:lpstr>PowerPoint Presentation</vt:lpstr>
      <vt:lpstr>https://i2.wp.com/www.skydefproductions.com/wp-content/uploads/2014/09/7412-CS_Aerial071mw.jpg?fit=3560%2C2848</vt:lpstr>
      <vt:lpstr>PowerPoint Presentation</vt:lpstr>
      <vt:lpstr>PowerPoint Presentation</vt:lpstr>
      <vt:lpstr>PowerPoint Presentation</vt:lpstr>
      <vt:lpstr>PowerPoint Presentation</vt:lpstr>
      <vt:lpstr>PowerPoint Presentation</vt:lpstr>
      <vt:lpstr>Functional Requirements</vt:lpstr>
      <vt:lpstr>Performance Requirements</vt:lpstr>
      <vt:lpstr>Non-functional Requirements</vt:lpstr>
      <vt:lpstr>Functional Architecture</vt:lpstr>
      <vt:lpstr>Cyber-physical Architecture</vt:lpstr>
      <vt:lpstr>Overall System Description</vt:lpstr>
      <vt:lpstr>Key Subsystems</vt:lpstr>
      <vt:lpstr>Targeted System Requirements</vt:lpstr>
      <vt:lpstr>User Interface</vt:lpstr>
      <vt:lpstr>User Interface</vt:lpstr>
      <vt:lpstr>Mowing Platform</vt:lpstr>
      <vt:lpstr>Mowing Platform</vt:lpstr>
      <vt:lpstr>Mowing Platform - Electrical Panel</vt:lpstr>
      <vt:lpstr>Navigation</vt:lpstr>
      <vt:lpstr>Navigation - Localization</vt:lpstr>
      <vt:lpstr>Navigation - Planning</vt:lpstr>
      <vt:lpstr>Perception &amp; Mapping</vt:lpstr>
      <vt:lpstr>Perception &amp; Mapping</vt:lpstr>
      <vt:lpstr>PowerPoint Presentation</vt:lpstr>
      <vt:lpstr>PowerPoint Presentation</vt:lpstr>
      <vt:lpstr>FVE 1 Performance</vt:lpstr>
      <vt:lpstr>FVE 2 Performance</vt:lpstr>
      <vt:lpstr>FVE 3 Performance</vt:lpstr>
      <vt:lpstr>PowerPoint Presentation</vt:lpstr>
      <vt:lpstr>FVE Conclusions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Bennett</dc:creator>
  <cp:lastModifiedBy>Josh Bennett</cp:lastModifiedBy>
  <cp:revision>13</cp:revision>
  <dcterms:modified xsi:type="dcterms:W3CDTF">2018-03-03T22:22:45Z</dcterms:modified>
</cp:coreProperties>
</file>